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0" r:id="rId4"/>
  </p:sldMasterIdLst>
  <p:notesMasterIdLst>
    <p:notesMasterId r:id="rId56"/>
  </p:notesMasterIdLst>
  <p:handoutMasterIdLst>
    <p:handoutMasterId r:id="rId57"/>
  </p:handoutMasterIdLst>
  <p:sldIdLst>
    <p:sldId id="2355" r:id="rId5"/>
    <p:sldId id="2147481253" r:id="rId6"/>
    <p:sldId id="2147481205" r:id="rId7"/>
    <p:sldId id="2147481206" r:id="rId8"/>
    <p:sldId id="2147481207" r:id="rId9"/>
    <p:sldId id="2147481254" r:id="rId10"/>
    <p:sldId id="2147481209" r:id="rId11"/>
    <p:sldId id="2147481210" r:id="rId12"/>
    <p:sldId id="2147481211" r:id="rId13"/>
    <p:sldId id="2147481230" r:id="rId14"/>
    <p:sldId id="2147481208" r:id="rId15"/>
    <p:sldId id="2147481212" r:id="rId16"/>
    <p:sldId id="2147481213" r:id="rId17"/>
    <p:sldId id="2147481214" r:id="rId18"/>
    <p:sldId id="2147481215" r:id="rId19"/>
    <p:sldId id="2147481216" r:id="rId20"/>
    <p:sldId id="2147481217" r:id="rId21"/>
    <p:sldId id="2147481218" r:id="rId22"/>
    <p:sldId id="2147481219" r:id="rId23"/>
    <p:sldId id="2147481220" r:id="rId24"/>
    <p:sldId id="2147481221" r:id="rId25"/>
    <p:sldId id="2147481222" r:id="rId26"/>
    <p:sldId id="2147481223" r:id="rId27"/>
    <p:sldId id="2147481224" r:id="rId28"/>
    <p:sldId id="2147481225" r:id="rId29"/>
    <p:sldId id="2147481226" r:id="rId30"/>
    <p:sldId id="2147481227" r:id="rId31"/>
    <p:sldId id="2147481228" r:id="rId32"/>
    <p:sldId id="2147481229" r:id="rId33"/>
    <p:sldId id="2147481231" r:id="rId34"/>
    <p:sldId id="2147481232" r:id="rId35"/>
    <p:sldId id="2147481233" r:id="rId36"/>
    <p:sldId id="2147481234" r:id="rId37"/>
    <p:sldId id="2147481235" r:id="rId38"/>
    <p:sldId id="2147481236" r:id="rId39"/>
    <p:sldId id="2147481237" r:id="rId40"/>
    <p:sldId id="2147481238" r:id="rId41"/>
    <p:sldId id="2147481239" r:id="rId42"/>
    <p:sldId id="2147481240" r:id="rId43"/>
    <p:sldId id="2147481241" r:id="rId44"/>
    <p:sldId id="2147481242" r:id="rId45"/>
    <p:sldId id="2147481243" r:id="rId46"/>
    <p:sldId id="2147481244" r:id="rId47"/>
    <p:sldId id="2147481245" r:id="rId48"/>
    <p:sldId id="2147481246" r:id="rId49"/>
    <p:sldId id="2147481247" r:id="rId50"/>
    <p:sldId id="2147481248" r:id="rId51"/>
    <p:sldId id="2147481249" r:id="rId52"/>
    <p:sldId id="2147481250" r:id="rId53"/>
    <p:sldId id="2147481251" r:id="rId54"/>
    <p:sldId id="2147481252" r:id="rId5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CBCBF92-5DF0-4E1A-8E9E-2E5D27846856}">
          <p14:sldIdLst>
            <p14:sldId id="2355"/>
            <p14:sldId id="2147481253"/>
            <p14:sldId id="2147481205"/>
            <p14:sldId id="2147481206"/>
            <p14:sldId id="2147481207"/>
            <p14:sldId id="2147481254"/>
            <p14:sldId id="2147481209"/>
            <p14:sldId id="2147481210"/>
            <p14:sldId id="2147481211"/>
            <p14:sldId id="2147481230"/>
            <p14:sldId id="2147481208"/>
            <p14:sldId id="2147481212"/>
            <p14:sldId id="2147481213"/>
            <p14:sldId id="2147481214"/>
            <p14:sldId id="2147481215"/>
            <p14:sldId id="2147481216"/>
            <p14:sldId id="2147481217"/>
            <p14:sldId id="2147481218"/>
            <p14:sldId id="2147481219"/>
            <p14:sldId id="2147481220"/>
            <p14:sldId id="2147481221"/>
            <p14:sldId id="2147481222"/>
            <p14:sldId id="2147481223"/>
            <p14:sldId id="2147481224"/>
            <p14:sldId id="2147481225"/>
            <p14:sldId id="2147481226"/>
            <p14:sldId id="2147481227"/>
            <p14:sldId id="2147481228"/>
            <p14:sldId id="2147481229"/>
            <p14:sldId id="2147481231"/>
            <p14:sldId id="2147481232"/>
            <p14:sldId id="2147481233"/>
            <p14:sldId id="2147481234"/>
            <p14:sldId id="2147481235"/>
            <p14:sldId id="2147481236"/>
            <p14:sldId id="2147481237"/>
            <p14:sldId id="2147481238"/>
            <p14:sldId id="2147481239"/>
            <p14:sldId id="2147481240"/>
            <p14:sldId id="2147481241"/>
            <p14:sldId id="2147481242"/>
            <p14:sldId id="2147481243"/>
            <p14:sldId id="2147481244"/>
            <p14:sldId id="2147481245"/>
            <p14:sldId id="2147481246"/>
            <p14:sldId id="2147481247"/>
            <p14:sldId id="2147481248"/>
            <p14:sldId id="2147481249"/>
            <p14:sldId id="2147481250"/>
            <p14:sldId id="2147481251"/>
            <p14:sldId id="2147481252"/>
          </p14:sldIdLst>
        </p14:section>
        <p14:section name="Appendix" id="{EEAC5250-05DA-4094-8FE3-EFC16871DFD8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uchimanchi Venkata Vijay" initials="KVV" lastIdx="1" clrIdx="0"/>
  <p:cmAuthor id="2" name="T V Subrahmanyam" initials="TVS" lastIdx="1" clrIdx="1">
    <p:extLst>
      <p:ext uri="{19B8F6BF-5375-455C-9EA6-DF929625EA0E}">
        <p15:presenceInfo xmlns:p15="http://schemas.microsoft.com/office/powerpoint/2012/main" userId="S-1-5-21-531195880-3687168959-1048678610-95434" providerId="AD"/>
      </p:ext>
    </p:extLst>
  </p:cmAuthor>
  <p:cmAuthor id="3" name="Prabhavathi Kuvvarapu" initials="PK" lastIdx="1" clrIdx="2">
    <p:extLst>
      <p:ext uri="{19B8F6BF-5375-455C-9EA6-DF929625EA0E}">
        <p15:presenceInfo xmlns:p15="http://schemas.microsoft.com/office/powerpoint/2012/main" userId="S-1-5-21-531195880-3687168959-1048678610-9429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75971"/>
    <a:srgbClr val="00765D"/>
    <a:srgbClr val="02829C"/>
    <a:srgbClr val="EFFCFF"/>
    <a:srgbClr val="EBF7FB"/>
    <a:srgbClr val="0296B2"/>
    <a:srgbClr val="E5FBFF"/>
    <a:srgbClr val="DCF1F8"/>
    <a:srgbClr val="12475A"/>
    <a:srgbClr val="0F3A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534" autoAdjust="0"/>
    <p:restoredTop sz="84332" autoAdjust="0"/>
  </p:normalViewPr>
  <p:slideViewPr>
    <p:cSldViewPr snapToGrid="0">
      <p:cViewPr varScale="1">
        <p:scale>
          <a:sx n="73" d="100"/>
          <a:sy n="73" d="100"/>
        </p:scale>
        <p:origin x="1186" y="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commentAuthors" Target="commentAuthors.xml"/><Relationship Id="rId5" Type="http://schemas.openxmlformats.org/officeDocument/2006/relationships/slide" Target="slides/slide1.xml"/><Relationship Id="rId61" Type="http://schemas.openxmlformats.org/officeDocument/2006/relationships/theme" Target="theme/theme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0D22A12-9676-4FDD-80A5-9BFDC0CC281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E4B9CE4-613A-40F1-8D5D-BF88F06EC7B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081F3B-1A31-424A-93FA-CB9FE2269B53}" type="datetimeFigureOut">
              <a:rPr lang="en-IN" smtClean="0"/>
              <a:t>30-09-2024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B68892-1C4C-44FF-9E42-434E62A18BE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7D3850-896F-4911-82E9-134BA8EEB13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C8F15B-2A36-4D95-A587-05F294C86F7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400868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0A5F6A-61A7-49B0-8E5A-6FFD2CB79C24}" type="datetimeFigureOut">
              <a:rPr lang="en-US" smtClean="0"/>
              <a:t>9/30/2024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77C521-73B1-4ABE-8061-376673FDFB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3267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77C521-73B1-4ABE-8061-376673FDFB5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3482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77C521-73B1-4ABE-8061-376673FDFB5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4853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77C521-73B1-4ABE-8061-376673FDFB5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0256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77C521-73B1-4ABE-8061-376673FDFB5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4487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77C521-73B1-4ABE-8061-376673FDFB5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8415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jpeg"/><Relationship Id="rId4" Type="http://schemas.openxmlformats.org/officeDocument/2006/relationships/image" Target="../media/image3.sv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4.jpe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3FC08D3-CEEF-40F3-BE9E-CE68EA0E67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" t="45"/>
          <a:stretch/>
        </p:blipFill>
        <p:spPr>
          <a:xfrm>
            <a:off x="0" y="-136188"/>
            <a:ext cx="12192000" cy="6994187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8ED3EB4C-7743-44DF-B753-DEB54D32B62A}"/>
              </a:ext>
            </a:extLst>
          </p:cNvPr>
          <p:cNvSpPr/>
          <p:nvPr userDrawn="1"/>
        </p:nvSpPr>
        <p:spPr>
          <a:xfrm>
            <a:off x="0" y="6591301"/>
            <a:ext cx="12191999" cy="2667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50">
                <a:solidFill>
                  <a:schemeClr val="bg1"/>
                </a:solidFill>
              </a:rPr>
              <a:t>© 2024  YASH Technologies | www.YASH.com | Confidential</a:t>
            </a:r>
          </a:p>
        </p:txBody>
      </p:sp>
      <p:sp>
        <p:nvSpPr>
          <p:cNvPr id="78" name="Rectangle: Top Corners Rounded 77">
            <a:extLst>
              <a:ext uri="{FF2B5EF4-FFF2-40B4-BE49-F238E27FC236}">
                <a16:creationId xmlns:a16="http://schemas.microsoft.com/office/drawing/2014/main" id="{18201374-1D8D-4419-9584-6EE25F8B56CA}"/>
              </a:ext>
            </a:extLst>
          </p:cNvPr>
          <p:cNvSpPr/>
          <p:nvPr userDrawn="1"/>
        </p:nvSpPr>
        <p:spPr>
          <a:xfrm>
            <a:off x="99390" y="4591251"/>
            <a:ext cx="5425511" cy="1906435"/>
          </a:xfrm>
          <a:prstGeom prst="round2SameRect">
            <a:avLst>
              <a:gd name="adj1" fmla="val 17069"/>
              <a:gd name="adj2" fmla="val 0"/>
            </a:avLst>
          </a:prstGeom>
          <a:gradFill flip="none" rotWithShape="1">
            <a:gsLst>
              <a:gs pos="0">
                <a:srgbClr val="175971"/>
              </a:gs>
              <a:gs pos="100000">
                <a:srgbClr val="00A782"/>
              </a:gs>
            </a:gsLst>
            <a:lin ang="189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02467D7-9B10-47C6-BBCD-D79FEC57655B}"/>
              </a:ext>
            </a:extLst>
          </p:cNvPr>
          <p:cNvSpPr/>
          <p:nvPr userDrawn="1"/>
        </p:nvSpPr>
        <p:spPr>
          <a:xfrm>
            <a:off x="99390" y="6420949"/>
            <a:ext cx="5425511" cy="85629"/>
          </a:xfrm>
          <a:prstGeom prst="rect">
            <a:avLst/>
          </a:prstGeom>
          <a:solidFill>
            <a:srgbClr val="E1F4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790AD84D-8DB0-F1F5-E16F-6713106C9465}"/>
              </a:ext>
            </a:extLst>
          </p:cNvPr>
          <p:cNvSpPr/>
          <p:nvPr userDrawn="1"/>
        </p:nvSpPr>
        <p:spPr>
          <a:xfrm>
            <a:off x="110232" y="74235"/>
            <a:ext cx="1430290" cy="803918"/>
          </a:xfrm>
          <a:prstGeom prst="roundRect">
            <a:avLst>
              <a:gd name="adj" fmla="val 10226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DE33A70F-C02B-3EF9-735D-A0B6BB5F668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2858" y="130189"/>
            <a:ext cx="1172971" cy="698993"/>
          </a:xfrm>
          <a:prstGeom prst="rect">
            <a:avLst/>
          </a:prstGeom>
        </p:spPr>
      </p:pic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C2FC905A-8BD0-4650-9D38-DCE1C457F3F9}"/>
              </a:ext>
            </a:extLst>
          </p:cNvPr>
          <p:cNvSpPr/>
          <p:nvPr userDrawn="1"/>
        </p:nvSpPr>
        <p:spPr>
          <a:xfrm>
            <a:off x="10073641" y="90729"/>
            <a:ext cx="2008128" cy="803918"/>
          </a:xfrm>
          <a:prstGeom prst="roundRect">
            <a:avLst>
              <a:gd name="adj" fmla="val 10226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D5E0E6-E8C3-4E45-A95D-95CD4C1D6E1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1092" y="276540"/>
            <a:ext cx="1912269" cy="432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653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80E7F6B5-F682-4FD3-9DEE-7E963CD20EFB}"/>
              </a:ext>
            </a:extLst>
          </p:cNvPr>
          <p:cNvSpPr/>
          <p:nvPr/>
        </p:nvSpPr>
        <p:spPr>
          <a:xfrm>
            <a:off x="0" y="0"/>
            <a:ext cx="12192000" cy="452284"/>
          </a:xfrm>
          <a:prstGeom prst="rect">
            <a:avLst/>
          </a:prstGeom>
          <a:gradFill>
            <a:gsLst>
              <a:gs pos="100000">
                <a:schemeClr val="bg1">
                  <a:lumMod val="85000"/>
                </a:schemeClr>
              </a:gs>
              <a:gs pos="0">
                <a:sysClr val="window" lastClr="FFFFFF"/>
              </a:gs>
            </a:gsLst>
            <a:lin ang="5400000" scaled="0"/>
          </a:gradFill>
          <a:ln w="9525" cap="flat" cmpd="sng" algn="ctr">
            <a:noFill/>
            <a:prstDash val="solid"/>
          </a:ln>
          <a:effectLst/>
        </p:spPr>
        <p:txBody>
          <a:bodyPr vert="horz" wrap="square" lIns="91440" tIns="0" rIns="9144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</a:pPr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9268CF-F15E-4871-AD8F-E5069B66BA1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06478" y="10617"/>
            <a:ext cx="10495948" cy="441667"/>
          </a:xfrm>
          <a:prstGeom prst="rect">
            <a:avLst/>
          </a:prstGeom>
        </p:spPr>
        <p:txBody>
          <a:bodyPr tIns="0" bIns="0" anchor="ctr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rgbClr val="33333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Agenda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9779374-09C0-467D-B3D4-246B8F24081C}"/>
              </a:ext>
            </a:extLst>
          </p:cNvPr>
          <p:cNvSpPr/>
          <p:nvPr userDrawn="1"/>
        </p:nvSpPr>
        <p:spPr>
          <a:xfrm>
            <a:off x="0" y="6615849"/>
            <a:ext cx="12191999" cy="242151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50">
                <a:solidFill>
                  <a:srgbClr val="333333"/>
                </a:solidFill>
              </a:rPr>
              <a:t>© 2024  YASH Technologies | www.YASH.com | Confidential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D88CA3D-C10C-4E7A-997B-DED7705336BF}"/>
              </a:ext>
            </a:extLst>
          </p:cNvPr>
          <p:cNvSpPr txBox="1"/>
          <p:nvPr userDrawn="1"/>
        </p:nvSpPr>
        <p:spPr>
          <a:xfrm>
            <a:off x="11697259" y="6612181"/>
            <a:ext cx="48203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E332CFB-E7D8-45AB-A517-DF4658A4B924}" type="slidenum">
              <a:rPr lang="en-US" sz="1100" b="1" smtClean="0">
                <a:solidFill>
                  <a:schemeClr val="tx1"/>
                </a:solidFill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b="1">
              <a:solidFill>
                <a:schemeClr val="tx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A169547-6273-49E1-A259-BC9739FFBBEA}"/>
              </a:ext>
            </a:extLst>
          </p:cNvPr>
          <p:cNvSpPr/>
          <p:nvPr userDrawn="1"/>
        </p:nvSpPr>
        <p:spPr>
          <a:xfrm>
            <a:off x="0" y="0"/>
            <a:ext cx="81280" cy="45228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262730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2802AD3-C45D-4BA5-B567-E62DAA1C03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8" cy="678376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A5CF544-95D4-4573-AC42-D1CE5D71AB22}"/>
              </a:ext>
            </a:extLst>
          </p:cNvPr>
          <p:cNvSpPr/>
          <p:nvPr userDrawn="1"/>
        </p:nvSpPr>
        <p:spPr>
          <a:xfrm>
            <a:off x="-2" y="4687332"/>
            <a:ext cx="12192000" cy="1124202"/>
          </a:xfrm>
          <a:prstGeom prst="rect">
            <a:avLst/>
          </a:prstGeom>
          <a:gradFill flip="none" rotWithShape="1">
            <a:gsLst>
              <a:gs pos="575">
                <a:srgbClr val="0296B2">
                  <a:alpha val="90000"/>
                </a:srgbClr>
              </a:gs>
              <a:gs pos="100000">
                <a:srgbClr val="00A782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7CBDF1C-B5AE-4355-B072-5C208B44E114}"/>
              </a:ext>
            </a:extLst>
          </p:cNvPr>
          <p:cNvSpPr/>
          <p:nvPr userDrawn="1"/>
        </p:nvSpPr>
        <p:spPr>
          <a:xfrm>
            <a:off x="0" y="6615849"/>
            <a:ext cx="12191999" cy="242151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50">
                <a:solidFill>
                  <a:schemeClr val="bg1"/>
                </a:solidFill>
              </a:rPr>
              <a:t>© 2024  YASH Technologies | www.YASH.com | Confidential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E8A970D-D99B-407F-95E4-EF148D6A0E0A}"/>
              </a:ext>
            </a:extLst>
          </p:cNvPr>
          <p:cNvGrpSpPr/>
          <p:nvPr userDrawn="1"/>
        </p:nvGrpSpPr>
        <p:grpSpPr>
          <a:xfrm>
            <a:off x="110232" y="74235"/>
            <a:ext cx="1430290" cy="803918"/>
            <a:chOff x="136979" y="99561"/>
            <a:chExt cx="1249795" cy="702468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E923B6B8-682C-4135-8D7A-A1D4E6970D6A}"/>
                </a:ext>
              </a:extLst>
            </p:cNvPr>
            <p:cNvSpPr/>
            <p:nvPr userDrawn="1"/>
          </p:nvSpPr>
          <p:spPr>
            <a:xfrm>
              <a:off x="136979" y="99561"/>
              <a:ext cx="1249795" cy="702468"/>
            </a:xfrm>
            <a:prstGeom prst="roundRect">
              <a:avLst>
                <a:gd name="adj" fmla="val 10226"/>
              </a:avLst>
            </a:pr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92B49611-F804-4F9D-B9A7-DCD41C795C3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52868" y="148454"/>
              <a:ext cx="1024948" cy="6107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525763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0F79C3-E915-464A-83BE-0940D0C59F5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34782" y="4191693"/>
            <a:ext cx="5711687" cy="21701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22E9DB-0683-437D-A69A-1A7C991BD93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714461" y="2182440"/>
            <a:ext cx="5632008" cy="18977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D6A1024-B674-58B2-8306-003B8AAB6EB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2192" y="2974422"/>
            <a:ext cx="1912269" cy="43229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87FCD59-2CCC-8EB0-D9B2-07DCB2197177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758326" y="882182"/>
            <a:ext cx="7891376" cy="4438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3224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69900" y="736688"/>
            <a:ext cx="112522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noProof="0"/>
              <a:t>Click to add subtitle</a:t>
            </a:r>
          </a:p>
        </p:txBody>
      </p:sp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469900" y="402587"/>
            <a:ext cx="11252200" cy="33410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80701086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43EDDC83-081A-45B5-A585-7F4B936CB3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30277" y="1129365"/>
            <a:ext cx="10331450" cy="513748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E949DBC-18CD-41BF-A01D-CC537F7E01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31600" y="6609480"/>
            <a:ext cx="489890" cy="227623"/>
          </a:xfrm>
          <a:prstGeom prst="rect">
            <a:avLst/>
          </a:prstGeom>
        </p:spPr>
        <p:txBody>
          <a:bodyPr anchor="ctr"/>
          <a:lstStyle>
            <a:lvl1pPr algn="ctr">
              <a:defRPr sz="12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 defTabSz="914309">
              <a:defRPr/>
            </a:pPr>
            <a:fld id="{2BEC9246-F761-4355-82D2-5FA7F6E9773D}" type="slidenum">
              <a:rPr lang="en-US" smtClean="0">
                <a:solidFill>
                  <a:srgbClr val="4472C4">
                    <a:lumMod val="50000"/>
                  </a:srgbClr>
                </a:solidFill>
              </a:rPr>
              <a:pPr defTabSz="914309">
                <a:defRPr/>
              </a:pPr>
              <a:t>‹#›</a:t>
            </a:fld>
            <a:endParaRPr lang="en-US">
              <a:solidFill>
                <a:srgbClr val="4472C4">
                  <a:lumMod val="50000"/>
                </a:srgbClr>
              </a:solidFill>
            </a:endParaRP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390FE2A2-E79F-40BA-86E7-4E48C338CC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0337" y="39140"/>
            <a:ext cx="7812738" cy="7557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80692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43EDDC83-081A-45B5-A585-7F4B936CB3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30275" y="1129365"/>
            <a:ext cx="10331451" cy="513748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FA521028-87F6-4C82-8AB2-015DECD95E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0337" y="39142"/>
            <a:ext cx="10096064" cy="8416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317076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6D030-2016-415E-B6F2-0242F67E04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1990" y="191087"/>
            <a:ext cx="5414010" cy="374967"/>
          </a:xfrm>
        </p:spPr>
        <p:txBody>
          <a:bodyPr anchor="t"/>
          <a:lstStyle>
            <a:lvl1pPr algn="l">
              <a:defRPr sz="2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52526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785744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  <p:sldLayoutId id="2147483742" r:id="rId2"/>
    <p:sldLayoutId id="2147483743" r:id="rId3"/>
    <p:sldLayoutId id="2147483746" r:id="rId4"/>
    <p:sldLayoutId id="2147483769" r:id="rId5"/>
    <p:sldLayoutId id="2147483770" r:id="rId6"/>
    <p:sldLayoutId id="2147483771" r:id="rId7"/>
    <p:sldLayoutId id="2147483773" r:id="rId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svg"/><Relationship Id="rId3" Type="http://schemas.openxmlformats.org/officeDocument/2006/relationships/image" Target="../media/image9.jpeg"/><Relationship Id="rId7" Type="http://schemas.microsoft.com/office/2007/relationships/hdphoto" Target="../media/hdphoto1.wdp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6.svg"/><Relationship Id="rId5" Type="http://schemas.openxmlformats.org/officeDocument/2006/relationships/image" Target="../media/image11.svg"/><Relationship Id="rId10" Type="http://schemas.openxmlformats.org/officeDocument/2006/relationships/image" Target="../media/image15.png"/><Relationship Id="rId4" Type="http://schemas.openxmlformats.org/officeDocument/2006/relationships/image" Target="../media/image10.png"/><Relationship Id="rId9" Type="http://schemas.openxmlformats.org/officeDocument/2006/relationships/image" Target="../media/image14.sv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28D9E87-B0F1-4D16-AB98-EE6F585EF6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2900" y="423514"/>
            <a:ext cx="9309101" cy="6193186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372E1F-2FB7-4F6A-B399-AF3A087E815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noFill/>
        </p:spPr>
        <p:txBody>
          <a:bodyPr/>
          <a:lstStyle/>
          <a:p>
            <a:r>
              <a:rPr lang="en-US" dirty="0"/>
              <a:t>TOC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AF7B96C9-9792-4551-8060-81D8D44E4400}"/>
              </a:ext>
            </a:extLst>
          </p:cNvPr>
          <p:cNvSpPr/>
          <p:nvPr/>
        </p:nvSpPr>
        <p:spPr>
          <a:xfrm>
            <a:off x="-1" y="423514"/>
            <a:ext cx="12192001" cy="6193185"/>
          </a:xfrm>
          <a:prstGeom prst="rect">
            <a:avLst/>
          </a:prstGeom>
          <a:gradFill flip="none" rotWithShape="1">
            <a:gsLst>
              <a:gs pos="51000">
                <a:srgbClr val="F0F3F6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ABFEFE6-FB40-7041-F443-B4D016C58688}"/>
              </a:ext>
            </a:extLst>
          </p:cNvPr>
          <p:cNvGrpSpPr/>
          <p:nvPr/>
        </p:nvGrpSpPr>
        <p:grpSpPr>
          <a:xfrm>
            <a:off x="634832" y="1131688"/>
            <a:ext cx="3932383" cy="771525"/>
            <a:chOff x="634832" y="1131688"/>
            <a:chExt cx="3932383" cy="771525"/>
          </a:xfrm>
        </p:grpSpPr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FCFF9913-308C-498E-876D-DF6FE2E5BB68}"/>
                </a:ext>
              </a:extLst>
            </p:cNvPr>
            <p:cNvSpPr/>
            <p:nvPr/>
          </p:nvSpPr>
          <p:spPr>
            <a:xfrm>
              <a:off x="634832" y="1183599"/>
              <a:ext cx="657225" cy="390525"/>
            </a:xfrm>
            <a:custGeom>
              <a:avLst/>
              <a:gdLst>
                <a:gd name="connsiteX0" fmla="*/ 7144 w 657225"/>
                <a:gd name="connsiteY0" fmla="*/ 383858 h 390525"/>
                <a:gd name="connsiteX1" fmla="*/ 7144 w 657225"/>
                <a:gd name="connsiteY1" fmla="*/ 35719 h 390525"/>
                <a:gd name="connsiteX2" fmla="*/ 35719 w 657225"/>
                <a:gd name="connsiteY2" fmla="*/ 7144 h 390525"/>
                <a:gd name="connsiteX3" fmla="*/ 654082 w 657225"/>
                <a:gd name="connsiteY3" fmla="*/ 7144 h 390525"/>
                <a:gd name="connsiteX4" fmla="*/ 543306 w 657225"/>
                <a:gd name="connsiteY4" fmla="*/ 185261 h 390525"/>
                <a:gd name="connsiteX5" fmla="*/ 654082 w 657225"/>
                <a:gd name="connsiteY5" fmla="*/ 363284 h 390525"/>
                <a:gd name="connsiteX6" fmla="*/ 36957 w 657225"/>
                <a:gd name="connsiteY6" fmla="*/ 363284 h 390525"/>
                <a:gd name="connsiteX7" fmla="*/ 7144 w 657225"/>
                <a:gd name="connsiteY7" fmla="*/ 383858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7225" h="390525">
                  <a:moveTo>
                    <a:pt x="7144" y="383858"/>
                  </a:moveTo>
                  <a:lnTo>
                    <a:pt x="7144" y="35719"/>
                  </a:lnTo>
                  <a:cubicBezTo>
                    <a:pt x="7144" y="19937"/>
                    <a:pt x="19937" y="7144"/>
                    <a:pt x="35719" y="7144"/>
                  </a:cubicBezTo>
                  <a:lnTo>
                    <a:pt x="654082" y="7144"/>
                  </a:lnTo>
                  <a:lnTo>
                    <a:pt x="543306" y="185261"/>
                  </a:lnTo>
                  <a:lnTo>
                    <a:pt x="654082" y="363284"/>
                  </a:lnTo>
                  <a:lnTo>
                    <a:pt x="36957" y="363284"/>
                  </a:lnTo>
                  <a:cubicBezTo>
                    <a:pt x="23811" y="363600"/>
                    <a:pt x="12104" y="371680"/>
                    <a:pt x="7144" y="383858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400"/>
            </a:p>
          </p:txBody>
        </p:sp>
        <p:sp>
          <p:nvSpPr>
            <p:cNvPr id="70" name="Rectangle: Rounded Corners 69">
              <a:extLst>
                <a:ext uri="{FF2B5EF4-FFF2-40B4-BE49-F238E27FC236}">
                  <a16:creationId xmlns:a16="http://schemas.microsoft.com/office/drawing/2014/main" id="{4E65C7E4-BAB1-42C8-A318-1B82DDB5A0C6}"/>
                </a:ext>
              </a:extLst>
            </p:cNvPr>
            <p:cNvSpPr/>
            <p:nvPr/>
          </p:nvSpPr>
          <p:spPr>
            <a:xfrm>
              <a:off x="761991" y="1131688"/>
              <a:ext cx="3805224" cy="771525"/>
            </a:xfrm>
            <a:prstGeom prst="roundRect">
              <a:avLst/>
            </a:prstGeom>
            <a:solidFill>
              <a:srgbClr val="FFFFFF"/>
            </a:solidFill>
            <a:ln w="9525" cap="flat">
              <a:noFill/>
              <a:prstDash val="solid"/>
              <a:miter/>
            </a:ln>
            <a:effectLst>
              <a:outerShdw blurRad="101600" sx="102000" sy="102000" algn="ctr" rotWithShape="0">
                <a:schemeClr val="bg1">
                  <a:lumMod val="50000"/>
                  <a:alpha val="40000"/>
                </a:schemeClr>
              </a:outerShdw>
            </a:effectLst>
          </p:spPr>
          <p:txBody>
            <a:bodyPr lIns="900000" rtlCol="0" anchor="ctr"/>
            <a:lstStyle/>
            <a:p>
              <a:r>
                <a:rPr lang="en-IN" sz="1400" b="1" dirty="0"/>
                <a:t>Compute-bound tasks</a:t>
              </a:r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DD501A58-D813-4128-9FDA-1138F2B920BC}"/>
                </a:ext>
              </a:extLst>
            </p:cNvPr>
            <p:cNvSpPr/>
            <p:nvPr/>
          </p:nvSpPr>
          <p:spPr>
            <a:xfrm>
              <a:off x="634832" y="1211412"/>
              <a:ext cx="1009650" cy="590550"/>
            </a:xfrm>
            <a:custGeom>
              <a:avLst/>
              <a:gdLst>
                <a:gd name="connsiteX0" fmla="*/ 7144 w 1009650"/>
                <a:gd name="connsiteY0" fmla="*/ 7144 h 590550"/>
                <a:gd name="connsiteX1" fmla="*/ 7144 w 1009650"/>
                <a:gd name="connsiteY1" fmla="*/ 542449 h 590550"/>
                <a:gd name="connsiteX2" fmla="*/ 51340 w 1009650"/>
                <a:gd name="connsiteY2" fmla="*/ 586645 h 590550"/>
                <a:gd name="connsiteX3" fmla="*/ 1003840 w 1009650"/>
                <a:gd name="connsiteY3" fmla="*/ 586645 h 590550"/>
                <a:gd name="connsiteX4" fmla="*/ 833152 w 1009650"/>
                <a:gd name="connsiteY4" fmla="*/ 312515 h 590550"/>
                <a:gd name="connsiteX5" fmla="*/ 1003840 w 1009650"/>
                <a:gd name="connsiteY5" fmla="*/ 38291 h 590550"/>
                <a:gd name="connsiteX6" fmla="*/ 53054 w 1009650"/>
                <a:gd name="connsiteY6" fmla="*/ 38291 h 590550"/>
                <a:gd name="connsiteX7" fmla="*/ 7144 w 1009650"/>
                <a:gd name="connsiteY7" fmla="*/ 7144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9650" h="590550">
                  <a:moveTo>
                    <a:pt x="7144" y="7144"/>
                  </a:moveTo>
                  <a:lnTo>
                    <a:pt x="7144" y="542449"/>
                  </a:lnTo>
                  <a:cubicBezTo>
                    <a:pt x="7144" y="566858"/>
                    <a:pt x="26931" y="586645"/>
                    <a:pt x="51340" y="586645"/>
                  </a:cubicBezTo>
                  <a:lnTo>
                    <a:pt x="1003840" y="586645"/>
                  </a:lnTo>
                  <a:lnTo>
                    <a:pt x="833152" y="312515"/>
                  </a:lnTo>
                  <a:lnTo>
                    <a:pt x="1003840" y="38291"/>
                  </a:lnTo>
                  <a:lnTo>
                    <a:pt x="53054" y="38291"/>
                  </a:lnTo>
                  <a:cubicBezTo>
                    <a:pt x="26956" y="35719"/>
                    <a:pt x="12573" y="21812"/>
                    <a:pt x="7144" y="7144"/>
                  </a:cubicBezTo>
                  <a:close/>
                </a:path>
              </a:pathLst>
            </a:custGeom>
            <a:solidFill>
              <a:srgbClr val="2A597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400"/>
            </a:p>
          </p:txBody>
        </p:sp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2F81DBE0-8320-42AB-85DB-E321006E9C92}"/>
                </a:ext>
              </a:extLst>
            </p:cNvPr>
            <p:cNvGrpSpPr/>
            <p:nvPr/>
          </p:nvGrpSpPr>
          <p:grpSpPr>
            <a:xfrm>
              <a:off x="906606" y="1337079"/>
              <a:ext cx="387209" cy="339217"/>
              <a:chOff x="6808788" y="2644775"/>
              <a:chExt cx="603251" cy="573088"/>
            </a:xfrm>
            <a:solidFill>
              <a:schemeClr val="bg1"/>
            </a:solidFill>
          </p:grpSpPr>
          <p:sp>
            <p:nvSpPr>
              <p:cNvPr id="80" name="Freeform 96">
                <a:extLst>
                  <a:ext uri="{FF2B5EF4-FFF2-40B4-BE49-F238E27FC236}">
                    <a16:creationId xmlns:a16="http://schemas.microsoft.com/office/drawing/2014/main" id="{C633FF1C-C998-4865-B741-D492182F303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097713" y="2865438"/>
                <a:ext cx="257175" cy="19050"/>
              </a:xfrm>
              <a:custGeom>
                <a:avLst/>
                <a:gdLst>
                  <a:gd name="T0" fmla="*/ 39 w 41"/>
                  <a:gd name="T1" fmla="*/ 0 h 3"/>
                  <a:gd name="T2" fmla="*/ 1 w 41"/>
                  <a:gd name="T3" fmla="*/ 0 h 3"/>
                  <a:gd name="T4" fmla="*/ 0 w 41"/>
                  <a:gd name="T5" fmla="*/ 2 h 3"/>
                  <a:gd name="T6" fmla="*/ 1 w 41"/>
                  <a:gd name="T7" fmla="*/ 3 h 3"/>
                  <a:gd name="T8" fmla="*/ 39 w 41"/>
                  <a:gd name="T9" fmla="*/ 3 h 3"/>
                  <a:gd name="T10" fmla="*/ 41 w 41"/>
                  <a:gd name="T11" fmla="*/ 2 h 3"/>
                  <a:gd name="T12" fmla="*/ 39 w 41"/>
                  <a:gd name="T13" fmla="*/ 0 h 3"/>
                  <a:gd name="T14" fmla="*/ 39 w 41"/>
                  <a:gd name="T15" fmla="*/ 0 h 3"/>
                  <a:gd name="T16" fmla="*/ 39 w 41"/>
                  <a:gd name="T1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1" h="3">
                    <a:moveTo>
                      <a:pt x="39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1"/>
                      <a:pt x="0" y="2"/>
                    </a:cubicBezTo>
                    <a:cubicBezTo>
                      <a:pt x="0" y="3"/>
                      <a:pt x="0" y="3"/>
                      <a:pt x="1" y="3"/>
                    </a:cubicBezTo>
                    <a:cubicBezTo>
                      <a:pt x="39" y="3"/>
                      <a:pt x="39" y="3"/>
                      <a:pt x="39" y="3"/>
                    </a:cubicBezTo>
                    <a:cubicBezTo>
                      <a:pt x="40" y="3"/>
                      <a:pt x="41" y="3"/>
                      <a:pt x="41" y="2"/>
                    </a:cubicBezTo>
                    <a:cubicBezTo>
                      <a:pt x="41" y="1"/>
                      <a:pt x="40" y="0"/>
                      <a:pt x="39" y="0"/>
                    </a:cubicBezTo>
                    <a:close/>
                    <a:moveTo>
                      <a:pt x="39" y="0"/>
                    </a:moveTo>
                    <a:cubicBezTo>
                      <a:pt x="39" y="0"/>
                      <a:pt x="39" y="0"/>
                      <a:pt x="39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60941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1" name="Freeform 97">
                <a:extLst>
                  <a:ext uri="{FF2B5EF4-FFF2-40B4-BE49-F238E27FC236}">
                    <a16:creationId xmlns:a16="http://schemas.microsoft.com/office/drawing/2014/main" id="{526199A4-4A5F-492E-A22C-A7D1CD43D0E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097713" y="2916238"/>
                <a:ext cx="257175" cy="19050"/>
              </a:xfrm>
              <a:custGeom>
                <a:avLst/>
                <a:gdLst>
                  <a:gd name="T0" fmla="*/ 41 w 41"/>
                  <a:gd name="T1" fmla="*/ 2 h 3"/>
                  <a:gd name="T2" fmla="*/ 39 w 41"/>
                  <a:gd name="T3" fmla="*/ 0 h 3"/>
                  <a:gd name="T4" fmla="*/ 1 w 41"/>
                  <a:gd name="T5" fmla="*/ 0 h 3"/>
                  <a:gd name="T6" fmla="*/ 0 w 41"/>
                  <a:gd name="T7" fmla="*/ 2 h 3"/>
                  <a:gd name="T8" fmla="*/ 1 w 41"/>
                  <a:gd name="T9" fmla="*/ 3 h 3"/>
                  <a:gd name="T10" fmla="*/ 39 w 41"/>
                  <a:gd name="T11" fmla="*/ 3 h 3"/>
                  <a:gd name="T12" fmla="*/ 41 w 41"/>
                  <a:gd name="T13" fmla="*/ 2 h 3"/>
                  <a:gd name="T14" fmla="*/ 41 w 41"/>
                  <a:gd name="T15" fmla="*/ 2 h 3"/>
                  <a:gd name="T16" fmla="*/ 41 w 41"/>
                  <a:gd name="T17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1" h="3">
                    <a:moveTo>
                      <a:pt x="41" y="2"/>
                    </a:moveTo>
                    <a:cubicBezTo>
                      <a:pt x="41" y="1"/>
                      <a:pt x="40" y="0"/>
                      <a:pt x="39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1"/>
                      <a:pt x="0" y="2"/>
                    </a:cubicBezTo>
                    <a:cubicBezTo>
                      <a:pt x="0" y="3"/>
                      <a:pt x="0" y="3"/>
                      <a:pt x="1" y="3"/>
                    </a:cubicBezTo>
                    <a:cubicBezTo>
                      <a:pt x="39" y="3"/>
                      <a:pt x="39" y="3"/>
                      <a:pt x="39" y="3"/>
                    </a:cubicBezTo>
                    <a:cubicBezTo>
                      <a:pt x="40" y="3"/>
                      <a:pt x="41" y="3"/>
                      <a:pt x="41" y="2"/>
                    </a:cubicBezTo>
                    <a:close/>
                    <a:moveTo>
                      <a:pt x="41" y="2"/>
                    </a:moveTo>
                    <a:cubicBezTo>
                      <a:pt x="41" y="2"/>
                      <a:pt x="41" y="2"/>
                      <a:pt x="41" y="2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60941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2" name="Freeform 98">
                <a:extLst>
                  <a:ext uri="{FF2B5EF4-FFF2-40B4-BE49-F238E27FC236}">
                    <a16:creationId xmlns:a16="http://schemas.microsoft.com/office/drawing/2014/main" id="{39C891CD-6D61-4EEA-89C1-B195ECF0187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097713" y="2965450"/>
                <a:ext cx="157163" cy="19050"/>
              </a:xfrm>
              <a:custGeom>
                <a:avLst/>
                <a:gdLst>
                  <a:gd name="T0" fmla="*/ 1 w 25"/>
                  <a:gd name="T1" fmla="*/ 0 h 3"/>
                  <a:gd name="T2" fmla="*/ 0 w 25"/>
                  <a:gd name="T3" fmla="*/ 1 h 3"/>
                  <a:gd name="T4" fmla="*/ 1 w 25"/>
                  <a:gd name="T5" fmla="*/ 3 h 3"/>
                  <a:gd name="T6" fmla="*/ 24 w 25"/>
                  <a:gd name="T7" fmla="*/ 3 h 3"/>
                  <a:gd name="T8" fmla="*/ 25 w 25"/>
                  <a:gd name="T9" fmla="*/ 1 h 3"/>
                  <a:gd name="T10" fmla="*/ 24 w 25"/>
                  <a:gd name="T11" fmla="*/ 0 h 3"/>
                  <a:gd name="T12" fmla="*/ 1 w 25"/>
                  <a:gd name="T13" fmla="*/ 0 h 3"/>
                  <a:gd name="T14" fmla="*/ 1 w 25"/>
                  <a:gd name="T15" fmla="*/ 0 h 3"/>
                  <a:gd name="T16" fmla="*/ 1 w 25"/>
                  <a:gd name="T1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3">
                    <a:moveTo>
                      <a:pt x="1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2"/>
                      <a:pt x="0" y="3"/>
                      <a:pt x="1" y="3"/>
                    </a:cubicBezTo>
                    <a:cubicBezTo>
                      <a:pt x="24" y="3"/>
                      <a:pt x="24" y="3"/>
                      <a:pt x="24" y="3"/>
                    </a:cubicBezTo>
                    <a:cubicBezTo>
                      <a:pt x="25" y="3"/>
                      <a:pt x="25" y="2"/>
                      <a:pt x="25" y="1"/>
                    </a:cubicBezTo>
                    <a:cubicBezTo>
                      <a:pt x="25" y="1"/>
                      <a:pt x="25" y="0"/>
                      <a:pt x="24" y="0"/>
                    </a:cubicBezTo>
                    <a:lnTo>
                      <a:pt x="1" y="0"/>
                    </a:lnTo>
                    <a:close/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60941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3" name="Freeform 99">
                <a:extLst>
                  <a:ext uri="{FF2B5EF4-FFF2-40B4-BE49-F238E27FC236}">
                    <a16:creationId xmlns:a16="http://schemas.microsoft.com/office/drawing/2014/main" id="{9C2B4A55-1415-407E-80AC-44B675F47A7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846888" y="2720975"/>
                <a:ext cx="49213" cy="55563"/>
              </a:xfrm>
              <a:custGeom>
                <a:avLst/>
                <a:gdLst>
                  <a:gd name="T0" fmla="*/ 1 w 8"/>
                  <a:gd name="T1" fmla="*/ 8 h 9"/>
                  <a:gd name="T2" fmla="*/ 4 w 8"/>
                  <a:gd name="T3" fmla="*/ 7 h 9"/>
                  <a:gd name="T4" fmla="*/ 4 w 8"/>
                  <a:gd name="T5" fmla="*/ 7 h 9"/>
                  <a:gd name="T6" fmla="*/ 6 w 8"/>
                  <a:gd name="T7" fmla="*/ 4 h 9"/>
                  <a:gd name="T8" fmla="*/ 8 w 8"/>
                  <a:gd name="T9" fmla="*/ 4 h 9"/>
                  <a:gd name="T10" fmla="*/ 6 w 8"/>
                  <a:gd name="T11" fmla="*/ 0 h 9"/>
                  <a:gd name="T12" fmla="*/ 0 w 8"/>
                  <a:gd name="T13" fmla="*/ 7 h 9"/>
                  <a:gd name="T14" fmla="*/ 0 w 8"/>
                  <a:gd name="T15" fmla="*/ 9 h 9"/>
                  <a:gd name="T16" fmla="*/ 0 w 8"/>
                  <a:gd name="T17" fmla="*/ 9 h 9"/>
                  <a:gd name="T18" fmla="*/ 1 w 8"/>
                  <a:gd name="T19" fmla="*/ 8 h 9"/>
                  <a:gd name="T20" fmla="*/ 1 w 8"/>
                  <a:gd name="T21" fmla="*/ 8 h 9"/>
                  <a:gd name="T22" fmla="*/ 1 w 8"/>
                  <a:gd name="T23" fmla="*/ 8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" h="9">
                    <a:moveTo>
                      <a:pt x="1" y="8"/>
                    </a:moveTo>
                    <a:cubicBezTo>
                      <a:pt x="1" y="8"/>
                      <a:pt x="2" y="8"/>
                      <a:pt x="4" y="7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4" y="5"/>
                      <a:pt x="5" y="4"/>
                      <a:pt x="6" y="4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7" y="3"/>
                      <a:pt x="6" y="2"/>
                      <a:pt x="6" y="0"/>
                    </a:cubicBezTo>
                    <a:cubicBezTo>
                      <a:pt x="2" y="0"/>
                      <a:pt x="0" y="3"/>
                      <a:pt x="0" y="7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1" y="8"/>
                      <a:pt x="1" y="8"/>
                    </a:cubicBezTo>
                    <a:close/>
                    <a:moveTo>
                      <a:pt x="1" y="8"/>
                    </a:moveTo>
                    <a:cubicBezTo>
                      <a:pt x="1" y="8"/>
                      <a:pt x="1" y="8"/>
                      <a:pt x="1" y="8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60941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4" name="Freeform 100">
                <a:extLst>
                  <a:ext uri="{FF2B5EF4-FFF2-40B4-BE49-F238E27FC236}">
                    <a16:creationId xmlns:a16="http://schemas.microsoft.com/office/drawing/2014/main" id="{D8385C17-7457-4518-BC65-B0DFBA8AEE9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010401" y="2720975"/>
                <a:ext cx="401638" cy="371475"/>
              </a:xfrm>
              <a:custGeom>
                <a:avLst/>
                <a:gdLst>
                  <a:gd name="T0" fmla="*/ 57 w 64"/>
                  <a:gd name="T1" fmla="*/ 0 h 59"/>
                  <a:gd name="T2" fmla="*/ 2 w 64"/>
                  <a:gd name="T3" fmla="*/ 0 h 59"/>
                  <a:gd name="T4" fmla="*/ 0 w 64"/>
                  <a:gd name="T5" fmla="*/ 4 h 59"/>
                  <a:gd name="T6" fmla="*/ 57 w 64"/>
                  <a:gd name="T7" fmla="*/ 4 h 59"/>
                  <a:gd name="T8" fmla="*/ 60 w 64"/>
                  <a:gd name="T9" fmla="*/ 7 h 59"/>
                  <a:gd name="T10" fmla="*/ 60 w 64"/>
                  <a:gd name="T11" fmla="*/ 53 h 59"/>
                  <a:gd name="T12" fmla="*/ 57 w 64"/>
                  <a:gd name="T13" fmla="*/ 55 h 59"/>
                  <a:gd name="T14" fmla="*/ 4 w 64"/>
                  <a:gd name="T15" fmla="*/ 55 h 59"/>
                  <a:gd name="T16" fmla="*/ 5 w 64"/>
                  <a:gd name="T17" fmla="*/ 59 h 59"/>
                  <a:gd name="T18" fmla="*/ 57 w 64"/>
                  <a:gd name="T19" fmla="*/ 59 h 59"/>
                  <a:gd name="T20" fmla="*/ 64 w 64"/>
                  <a:gd name="T21" fmla="*/ 53 h 59"/>
                  <a:gd name="T22" fmla="*/ 64 w 64"/>
                  <a:gd name="T23" fmla="*/ 7 h 59"/>
                  <a:gd name="T24" fmla="*/ 57 w 64"/>
                  <a:gd name="T25" fmla="*/ 0 h 59"/>
                  <a:gd name="T26" fmla="*/ 57 w 64"/>
                  <a:gd name="T27" fmla="*/ 0 h 59"/>
                  <a:gd name="T28" fmla="*/ 57 w 64"/>
                  <a:gd name="T29" fmla="*/ 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4" h="59">
                    <a:moveTo>
                      <a:pt x="57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2"/>
                      <a:pt x="1" y="3"/>
                      <a:pt x="0" y="4"/>
                    </a:cubicBezTo>
                    <a:cubicBezTo>
                      <a:pt x="57" y="4"/>
                      <a:pt x="57" y="4"/>
                      <a:pt x="57" y="4"/>
                    </a:cubicBezTo>
                    <a:cubicBezTo>
                      <a:pt x="59" y="4"/>
                      <a:pt x="60" y="5"/>
                      <a:pt x="60" y="7"/>
                    </a:cubicBezTo>
                    <a:cubicBezTo>
                      <a:pt x="60" y="53"/>
                      <a:pt x="60" y="53"/>
                      <a:pt x="60" y="53"/>
                    </a:cubicBezTo>
                    <a:cubicBezTo>
                      <a:pt x="60" y="54"/>
                      <a:pt x="59" y="55"/>
                      <a:pt x="57" y="55"/>
                    </a:cubicBezTo>
                    <a:cubicBezTo>
                      <a:pt x="4" y="55"/>
                      <a:pt x="4" y="55"/>
                      <a:pt x="4" y="55"/>
                    </a:cubicBezTo>
                    <a:cubicBezTo>
                      <a:pt x="5" y="59"/>
                      <a:pt x="5" y="59"/>
                      <a:pt x="5" y="59"/>
                    </a:cubicBezTo>
                    <a:cubicBezTo>
                      <a:pt x="57" y="59"/>
                      <a:pt x="57" y="59"/>
                      <a:pt x="57" y="59"/>
                    </a:cubicBezTo>
                    <a:cubicBezTo>
                      <a:pt x="61" y="59"/>
                      <a:pt x="64" y="56"/>
                      <a:pt x="64" y="53"/>
                    </a:cubicBezTo>
                    <a:cubicBezTo>
                      <a:pt x="64" y="7"/>
                      <a:pt x="64" y="7"/>
                      <a:pt x="64" y="7"/>
                    </a:cubicBezTo>
                    <a:cubicBezTo>
                      <a:pt x="64" y="3"/>
                      <a:pt x="61" y="0"/>
                      <a:pt x="57" y="0"/>
                    </a:cubicBezTo>
                    <a:close/>
                    <a:moveTo>
                      <a:pt x="57" y="0"/>
                    </a:moveTo>
                    <a:cubicBezTo>
                      <a:pt x="57" y="0"/>
                      <a:pt x="57" y="0"/>
                      <a:pt x="57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60941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5" name="Freeform 101">
                <a:extLst>
                  <a:ext uri="{FF2B5EF4-FFF2-40B4-BE49-F238E27FC236}">
                    <a16:creationId xmlns:a16="http://schemas.microsoft.com/office/drawing/2014/main" id="{DBA616EB-3A12-40DE-8ABF-E1A7157E6E0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846888" y="2971800"/>
                <a:ext cx="25400" cy="114300"/>
              </a:xfrm>
              <a:custGeom>
                <a:avLst/>
                <a:gdLst>
                  <a:gd name="T0" fmla="*/ 0 w 4"/>
                  <a:gd name="T1" fmla="*/ 5 h 18"/>
                  <a:gd name="T2" fmla="*/ 0 w 4"/>
                  <a:gd name="T3" fmla="*/ 13 h 18"/>
                  <a:gd name="T4" fmla="*/ 3 w 4"/>
                  <a:gd name="T5" fmla="*/ 18 h 18"/>
                  <a:gd name="T6" fmla="*/ 4 w 4"/>
                  <a:gd name="T7" fmla="*/ 8 h 18"/>
                  <a:gd name="T8" fmla="*/ 4 w 4"/>
                  <a:gd name="T9" fmla="*/ 0 h 18"/>
                  <a:gd name="T10" fmla="*/ 4 w 4"/>
                  <a:gd name="T11" fmla="*/ 0 h 18"/>
                  <a:gd name="T12" fmla="*/ 0 w 4"/>
                  <a:gd name="T13" fmla="*/ 5 h 18"/>
                  <a:gd name="T14" fmla="*/ 0 w 4"/>
                  <a:gd name="T15" fmla="*/ 5 h 18"/>
                  <a:gd name="T16" fmla="*/ 0 w 4"/>
                  <a:gd name="T17" fmla="*/ 5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18">
                    <a:moveTo>
                      <a:pt x="0" y="5"/>
                    </a:moveTo>
                    <a:cubicBezTo>
                      <a:pt x="0" y="13"/>
                      <a:pt x="0" y="13"/>
                      <a:pt x="0" y="13"/>
                    </a:cubicBezTo>
                    <a:cubicBezTo>
                      <a:pt x="0" y="15"/>
                      <a:pt x="1" y="17"/>
                      <a:pt x="3" y="18"/>
                    </a:cubicBezTo>
                    <a:cubicBezTo>
                      <a:pt x="4" y="8"/>
                      <a:pt x="4" y="8"/>
                      <a:pt x="4" y="8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3" y="2"/>
                      <a:pt x="1" y="4"/>
                      <a:pt x="0" y="5"/>
                    </a:cubicBezTo>
                    <a:close/>
                    <a:moveTo>
                      <a:pt x="0" y="5"/>
                    </a:moveTo>
                    <a:cubicBezTo>
                      <a:pt x="0" y="5"/>
                      <a:pt x="0" y="5"/>
                      <a:pt x="0" y="5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60941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6" name="Freeform 102">
                <a:extLst>
                  <a:ext uri="{FF2B5EF4-FFF2-40B4-BE49-F238E27FC236}">
                    <a16:creationId xmlns:a16="http://schemas.microsoft.com/office/drawing/2014/main" id="{CD3689B5-531D-484D-BB04-13A1F6C9A5C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896101" y="2644775"/>
                <a:ext cx="114300" cy="119063"/>
              </a:xfrm>
              <a:custGeom>
                <a:avLst/>
                <a:gdLst>
                  <a:gd name="T0" fmla="*/ 9 w 18"/>
                  <a:gd name="T1" fmla="*/ 19 h 19"/>
                  <a:gd name="T2" fmla="*/ 18 w 18"/>
                  <a:gd name="T3" fmla="*/ 9 h 19"/>
                  <a:gd name="T4" fmla="*/ 9 w 18"/>
                  <a:gd name="T5" fmla="*/ 0 h 19"/>
                  <a:gd name="T6" fmla="*/ 0 w 18"/>
                  <a:gd name="T7" fmla="*/ 9 h 19"/>
                  <a:gd name="T8" fmla="*/ 9 w 18"/>
                  <a:gd name="T9" fmla="*/ 19 h 19"/>
                  <a:gd name="T10" fmla="*/ 9 w 18"/>
                  <a:gd name="T11" fmla="*/ 19 h 19"/>
                  <a:gd name="T12" fmla="*/ 9 w 18"/>
                  <a:gd name="T13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" h="19">
                    <a:moveTo>
                      <a:pt x="9" y="19"/>
                    </a:moveTo>
                    <a:cubicBezTo>
                      <a:pt x="14" y="19"/>
                      <a:pt x="18" y="14"/>
                      <a:pt x="18" y="9"/>
                    </a:cubicBezTo>
                    <a:cubicBezTo>
                      <a:pt x="18" y="4"/>
                      <a:pt x="14" y="0"/>
                      <a:pt x="9" y="0"/>
                    </a:cubicBezTo>
                    <a:cubicBezTo>
                      <a:pt x="4" y="0"/>
                      <a:pt x="0" y="4"/>
                      <a:pt x="0" y="9"/>
                    </a:cubicBezTo>
                    <a:cubicBezTo>
                      <a:pt x="0" y="14"/>
                      <a:pt x="4" y="19"/>
                      <a:pt x="9" y="19"/>
                    </a:cubicBezTo>
                    <a:close/>
                    <a:moveTo>
                      <a:pt x="9" y="19"/>
                    </a:moveTo>
                    <a:cubicBezTo>
                      <a:pt x="9" y="19"/>
                      <a:pt x="9" y="19"/>
                      <a:pt x="9" y="19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60941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7" name="Freeform 103">
                <a:extLst>
                  <a:ext uri="{FF2B5EF4-FFF2-40B4-BE49-F238E27FC236}">
                    <a16:creationId xmlns:a16="http://schemas.microsoft.com/office/drawing/2014/main" id="{6DE6ABA5-2DE3-4142-BB95-83E16C06BCA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808788" y="2770188"/>
                <a:ext cx="358775" cy="447675"/>
              </a:xfrm>
              <a:custGeom>
                <a:avLst/>
                <a:gdLst>
                  <a:gd name="T0" fmla="*/ 35 w 57"/>
                  <a:gd name="T1" fmla="*/ 9 h 71"/>
                  <a:gd name="T2" fmla="*/ 37 w 57"/>
                  <a:gd name="T3" fmla="*/ 10 h 71"/>
                  <a:gd name="T4" fmla="*/ 53 w 57"/>
                  <a:gd name="T5" fmla="*/ 10 h 71"/>
                  <a:gd name="T6" fmla="*/ 57 w 57"/>
                  <a:gd name="T7" fmla="*/ 6 h 71"/>
                  <a:gd name="T8" fmla="*/ 53 w 57"/>
                  <a:gd name="T9" fmla="*/ 3 h 71"/>
                  <a:gd name="T10" fmla="*/ 37 w 57"/>
                  <a:gd name="T11" fmla="*/ 3 h 71"/>
                  <a:gd name="T12" fmla="*/ 24 w 57"/>
                  <a:gd name="T13" fmla="*/ 0 h 71"/>
                  <a:gd name="T14" fmla="*/ 23 w 57"/>
                  <a:gd name="T15" fmla="*/ 2 h 71"/>
                  <a:gd name="T16" fmla="*/ 23 w 57"/>
                  <a:gd name="T17" fmla="*/ 2 h 71"/>
                  <a:gd name="T18" fmla="*/ 26 w 57"/>
                  <a:gd name="T19" fmla="*/ 20 h 71"/>
                  <a:gd name="T20" fmla="*/ 23 w 57"/>
                  <a:gd name="T21" fmla="*/ 24 h 71"/>
                  <a:gd name="T22" fmla="*/ 20 w 57"/>
                  <a:gd name="T23" fmla="*/ 20 h 71"/>
                  <a:gd name="T24" fmla="*/ 22 w 57"/>
                  <a:gd name="T25" fmla="*/ 2 h 71"/>
                  <a:gd name="T26" fmla="*/ 22 w 57"/>
                  <a:gd name="T27" fmla="*/ 2 h 71"/>
                  <a:gd name="T28" fmla="*/ 22 w 57"/>
                  <a:gd name="T29" fmla="*/ 0 h 71"/>
                  <a:gd name="T30" fmla="*/ 8 w 57"/>
                  <a:gd name="T31" fmla="*/ 3 h 71"/>
                  <a:gd name="T32" fmla="*/ 8 w 57"/>
                  <a:gd name="T33" fmla="*/ 3 h 71"/>
                  <a:gd name="T34" fmla="*/ 7 w 57"/>
                  <a:gd name="T35" fmla="*/ 3 h 71"/>
                  <a:gd name="T36" fmla="*/ 6 w 57"/>
                  <a:gd name="T37" fmla="*/ 4 h 71"/>
                  <a:gd name="T38" fmla="*/ 6 w 57"/>
                  <a:gd name="T39" fmla="*/ 4 h 71"/>
                  <a:gd name="T40" fmla="*/ 6 w 57"/>
                  <a:gd name="T41" fmla="*/ 5 h 71"/>
                  <a:gd name="T42" fmla="*/ 6 w 57"/>
                  <a:gd name="T43" fmla="*/ 5 h 71"/>
                  <a:gd name="T44" fmla="*/ 0 w 57"/>
                  <a:gd name="T45" fmla="*/ 30 h 71"/>
                  <a:gd name="T46" fmla="*/ 3 w 57"/>
                  <a:gd name="T47" fmla="*/ 34 h 71"/>
                  <a:gd name="T48" fmla="*/ 3 w 57"/>
                  <a:gd name="T49" fmla="*/ 34 h 71"/>
                  <a:gd name="T50" fmla="*/ 7 w 57"/>
                  <a:gd name="T51" fmla="*/ 32 h 71"/>
                  <a:gd name="T52" fmla="*/ 12 w 57"/>
                  <a:gd name="T53" fmla="*/ 9 h 71"/>
                  <a:gd name="T54" fmla="*/ 13 w 57"/>
                  <a:gd name="T55" fmla="*/ 8 h 71"/>
                  <a:gd name="T56" fmla="*/ 13 w 57"/>
                  <a:gd name="T57" fmla="*/ 32 h 71"/>
                  <a:gd name="T58" fmla="*/ 10 w 57"/>
                  <a:gd name="T59" fmla="*/ 66 h 71"/>
                  <a:gd name="T60" fmla="*/ 14 w 57"/>
                  <a:gd name="T61" fmla="*/ 71 h 71"/>
                  <a:gd name="T62" fmla="*/ 15 w 57"/>
                  <a:gd name="T63" fmla="*/ 71 h 71"/>
                  <a:gd name="T64" fmla="*/ 19 w 57"/>
                  <a:gd name="T65" fmla="*/ 67 h 71"/>
                  <a:gd name="T66" fmla="*/ 21 w 57"/>
                  <a:gd name="T67" fmla="*/ 36 h 71"/>
                  <a:gd name="T68" fmla="*/ 23 w 57"/>
                  <a:gd name="T69" fmla="*/ 36 h 71"/>
                  <a:gd name="T70" fmla="*/ 24 w 57"/>
                  <a:gd name="T71" fmla="*/ 36 h 71"/>
                  <a:gd name="T72" fmla="*/ 27 w 57"/>
                  <a:gd name="T73" fmla="*/ 67 h 71"/>
                  <a:gd name="T74" fmla="*/ 31 w 57"/>
                  <a:gd name="T75" fmla="*/ 71 h 71"/>
                  <a:gd name="T76" fmla="*/ 31 w 57"/>
                  <a:gd name="T77" fmla="*/ 71 h 71"/>
                  <a:gd name="T78" fmla="*/ 35 w 57"/>
                  <a:gd name="T79" fmla="*/ 66 h 71"/>
                  <a:gd name="T80" fmla="*/ 32 w 57"/>
                  <a:gd name="T81" fmla="*/ 32 h 71"/>
                  <a:gd name="T82" fmla="*/ 32 w 57"/>
                  <a:gd name="T83" fmla="*/ 8 h 71"/>
                  <a:gd name="T84" fmla="*/ 35 w 57"/>
                  <a:gd name="T85" fmla="*/ 9 h 71"/>
                  <a:gd name="T86" fmla="*/ 35 w 57"/>
                  <a:gd name="T87" fmla="*/ 9 h 71"/>
                  <a:gd name="T88" fmla="*/ 35 w 57"/>
                  <a:gd name="T89" fmla="*/ 9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57" h="71">
                    <a:moveTo>
                      <a:pt x="35" y="9"/>
                    </a:moveTo>
                    <a:cubicBezTo>
                      <a:pt x="36" y="9"/>
                      <a:pt x="36" y="10"/>
                      <a:pt x="37" y="10"/>
                    </a:cubicBezTo>
                    <a:cubicBezTo>
                      <a:pt x="53" y="10"/>
                      <a:pt x="53" y="10"/>
                      <a:pt x="53" y="10"/>
                    </a:cubicBezTo>
                    <a:cubicBezTo>
                      <a:pt x="55" y="10"/>
                      <a:pt x="57" y="8"/>
                      <a:pt x="57" y="6"/>
                    </a:cubicBezTo>
                    <a:cubicBezTo>
                      <a:pt x="57" y="4"/>
                      <a:pt x="55" y="3"/>
                      <a:pt x="53" y="3"/>
                    </a:cubicBezTo>
                    <a:cubicBezTo>
                      <a:pt x="37" y="3"/>
                      <a:pt x="37" y="3"/>
                      <a:pt x="37" y="3"/>
                    </a:cubicBezTo>
                    <a:cubicBezTo>
                      <a:pt x="35" y="2"/>
                      <a:pt x="30" y="0"/>
                      <a:pt x="24" y="0"/>
                    </a:cubicBezTo>
                    <a:cubicBezTo>
                      <a:pt x="23" y="2"/>
                      <a:pt x="23" y="2"/>
                      <a:pt x="23" y="2"/>
                    </a:cubicBezTo>
                    <a:cubicBezTo>
                      <a:pt x="23" y="2"/>
                      <a:pt x="23" y="2"/>
                      <a:pt x="23" y="2"/>
                    </a:cubicBezTo>
                    <a:cubicBezTo>
                      <a:pt x="26" y="20"/>
                      <a:pt x="26" y="20"/>
                      <a:pt x="26" y="20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22" y="2"/>
                      <a:pt x="22" y="2"/>
                      <a:pt x="22" y="2"/>
                    </a:cubicBezTo>
                    <a:cubicBezTo>
                      <a:pt x="22" y="2"/>
                      <a:pt x="22" y="2"/>
                      <a:pt x="22" y="2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5" y="0"/>
                      <a:pt x="8" y="3"/>
                      <a:pt x="8" y="3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7" y="4"/>
                      <a:pt x="7" y="4"/>
                      <a:pt x="6" y="4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2"/>
                      <a:pt x="1" y="34"/>
                      <a:pt x="3" y="34"/>
                    </a:cubicBezTo>
                    <a:cubicBezTo>
                      <a:pt x="3" y="34"/>
                      <a:pt x="3" y="34"/>
                      <a:pt x="3" y="34"/>
                    </a:cubicBezTo>
                    <a:cubicBezTo>
                      <a:pt x="5" y="34"/>
                      <a:pt x="6" y="33"/>
                      <a:pt x="7" y="32"/>
                    </a:cubicBezTo>
                    <a:cubicBezTo>
                      <a:pt x="12" y="9"/>
                      <a:pt x="12" y="9"/>
                      <a:pt x="12" y="9"/>
                    </a:cubicBezTo>
                    <a:cubicBezTo>
                      <a:pt x="12" y="9"/>
                      <a:pt x="13" y="9"/>
                      <a:pt x="13" y="8"/>
                    </a:cubicBezTo>
                    <a:cubicBezTo>
                      <a:pt x="13" y="32"/>
                      <a:pt x="13" y="32"/>
                      <a:pt x="13" y="32"/>
                    </a:cubicBezTo>
                    <a:cubicBezTo>
                      <a:pt x="10" y="66"/>
                      <a:pt x="10" y="66"/>
                      <a:pt x="10" y="66"/>
                    </a:cubicBezTo>
                    <a:cubicBezTo>
                      <a:pt x="10" y="68"/>
                      <a:pt x="12" y="70"/>
                      <a:pt x="14" y="71"/>
                    </a:cubicBezTo>
                    <a:cubicBezTo>
                      <a:pt x="14" y="71"/>
                      <a:pt x="14" y="71"/>
                      <a:pt x="15" y="71"/>
                    </a:cubicBezTo>
                    <a:cubicBezTo>
                      <a:pt x="17" y="71"/>
                      <a:pt x="18" y="69"/>
                      <a:pt x="19" y="67"/>
                    </a:cubicBezTo>
                    <a:cubicBezTo>
                      <a:pt x="21" y="36"/>
                      <a:pt x="21" y="36"/>
                      <a:pt x="21" y="36"/>
                    </a:cubicBezTo>
                    <a:cubicBezTo>
                      <a:pt x="22" y="36"/>
                      <a:pt x="22" y="36"/>
                      <a:pt x="23" y="36"/>
                    </a:cubicBezTo>
                    <a:cubicBezTo>
                      <a:pt x="23" y="36"/>
                      <a:pt x="24" y="36"/>
                      <a:pt x="24" y="36"/>
                    </a:cubicBezTo>
                    <a:cubicBezTo>
                      <a:pt x="27" y="67"/>
                      <a:pt x="27" y="67"/>
                      <a:pt x="27" y="67"/>
                    </a:cubicBezTo>
                    <a:cubicBezTo>
                      <a:pt x="27" y="69"/>
                      <a:pt x="29" y="71"/>
                      <a:pt x="31" y="71"/>
                    </a:cubicBezTo>
                    <a:cubicBezTo>
                      <a:pt x="31" y="71"/>
                      <a:pt x="31" y="71"/>
                      <a:pt x="31" y="71"/>
                    </a:cubicBezTo>
                    <a:cubicBezTo>
                      <a:pt x="34" y="70"/>
                      <a:pt x="35" y="68"/>
                      <a:pt x="35" y="66"/>
                    </a:cubicBezTo>
                    <a:cubicBezTo>
                      <a:pt x="32" y="32"/>
                      <a:pt x="32" y="32"/>
                      <a:pt x="32" y="32"/>
                    </a:cubicBezTo>
                    <a:cubicBezTo>
                      <a:pt x="32" y="8"/>
                      <a:pt x="32" y="8"/>
                      <a:pt x="32" y="8"/>
                    </a:cubicBezTo>
                    <a:cubicBezTo>
                      <a:pt x="34" y="9"/>
                      <a:pt x="35" y="9"/>
                      <a:pt x="35" y="9"/>
                    </a:cubicBezTo>
                    <a:close/>
                    <a:moveTo>
                      <a:pt x="35" y="9"/>
                    </a:moveTo>
                    <a:cubicBezTo>
                      <a:pt x="35" y="9"/>
                      <a:pt x="35" y="9"/>
                      <a:pt x="35" y="9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60941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p:grp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C6FED6A-8B03-D029-99DF-44558EC26A81}"/>
              </a:ext>
            </a:extLst>
          </p:cNvPr>
          <p:cNvGrpSpPr/>
          <p:nvPr/>
        </p:nvGrpSpPr>
        <p:grpSpPr>
          <a:xfrm>
            <a:off x="634832" y="3131934"/>
            <a:ext cx="3932383" cy="771525"/>
            <a:chOff x="634832" y="3179930"/>
            <a:chExt cx="3932383" cy="771525"/>
          </a:xfrm>
        </p:grpSpPr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9E44F1F4-412E-4822-A644-9D76536581B2}"/>
                </a:ext>
              </a:extLst>
            </p:cNvPr>
            <p:cNvSpPr/>
            <p:nvPr/>
          </p:nvSpPr>
          <p:spPr>
            <a:xfrm>
              <a:off x="634832" y="3231841"/>
              <a:ext cx="657225" cy="390525"/>
            </a:xfrm>
            <a:custGeom>
              <a:avLst/>
              <a:gdLst>
                <a:gd name="connsiteX0" fmla="*/ 7144 w 657225"/>
                <a:gd name="connsiteY0" fmla="*/ 383858 h 390525"/>
                <a:gd name="connsiteX1" fmla="*/ 7144 w 657225"/>
                <a:gd name="connsiteY1" fmla="*/ 35719 h 390525"/>
                <a:gd name="connsiteX2" fmla="*/ 35719 w 657225"/>
                <a:gd name="connsiteY2" fmla="*/ 7144 h 390525"/>
                <a:gd name="connsiteX3" fmla="*/ 654082 w 657225"/>
                <a:gd name="connsiteY3" fmla="*/ 7144 h 390525"/>
                <a:gd name="connsiteX4" fmla="*/ 543306 w 657225"/>
                <a:gd name="connsiteY4" fmla="*/ 185261 h 390525"/>
                <a:gd name="connsiteX5" fmla="*/ 654082 w 657225"/>
                <a:gd name="connsiteY5" fmla="*/ 363284 h 390525"/>
                <a:gd name="connsiteX6" fmla="*/ 36957 w 657225"/>
                <a:gd name="connsiteY6" fmla="*/ 363284 h 390525"/>
                <a:gd name="connsiteX7" fmla="*/ 7144 w 657225"/>
                <a:gd name="connsiteY7" fmla="*/ 383858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7225" h="390525">
                  <a:moveTo>
                    <a:pt x="7144" y="383858"/>
                  </a:moveTo>
                  <a:lnTo>
                    <a:pt x="7144" y="35719"/>
                  </a:lnTo>
                  <a:cubicBezTo>
                    <a:pt x="7144" y="19937"/>
                    <a:pt x="19937" y="7144"/>
                    <a:pt x="35719" y="7144"/>
                  </a:cubicBezTo>
                  <a:lnTo>
                    <a:pt x="654082" y="7144"/>
                  </a:lnTo>
                  <a:lnTo>
                    <a:pt x="543306" y="185261"/>
                  </a:lnTo>
                  <a:lnTo>
                    <a:pt x="654082" y="363284"/>
                  </a:lnTo>
                  <a:lnTo>
                    <a:pt x="36957" y="363284"/>
                  </a:lnTo>
                  <a:cubicBezTo>
                    <a:pt x="23811" y="363600"/>
                    <a:pt x="12104" y="371680"/>
                    <a:pt x="7144" y="383858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400"/>
            </a:p>
          </p:txBody>
        </p:sp>
        <p:sp>
          <p:nvSpPr>
            <p:cNvPr id="77" name="Rectangle: Rounded Corners 76">
              <a:extLst>
                <a:ext uri="{FF2B5EF4-FFF2-40B4-BE49-F238E27FC236}">
                  <a16:creationId xmlns:a16="http://schemas.microsoft.com/office/drawing/2014/main" id="{6F435BD2-551D-4593-A99E-7594CFA1062A}"/>
                </a:ext>
              </a:extLst>
            </p:cNvPr>
            <p:cNvSpPr/>
            <p:nvPr/>
          </p:nvSpPr>
          <p:spPr>
            <a:xfrm>
              <a:off x="761991" y="3179930"/>
              <a:ext cx="3805224" cy="771525"/>
            </a:xfrm>
            <a:prstGeom prst="roundRect">
              <a:avLst/>
            </a:prstGeom>
            <a:solidFill>
              <a:srgbClr val="FFFFFF"/>
            </a:solidFill>
            <a:ln w="9525" cap="flat">
              <a:noFill/>
              <a:prstDash val="solid"/>
              <a:miter/>
            </a:ln>
            <a:effectLst>
              <a:outerShdw blurRad="101600" sx="102000" sy="102000" algn="ctr" rotWithShape="0">
                <a:schemeClr val="bg1">
                  <a:lumMod val="50000"/>
                  <a:alpha val="40000"/>
                </a:schemeClr>
              </a:outerShdw>
            </a:effectLst>
          </p:spPr>
          <p:txBody>
            <a:bodyPr lIns="900000" rtlCol="0" anchor="ctr"/>
            <a:lstStyle/>
            <a:p>
              <a:r>
                <a:rPr lang="en-US" altLang="en-US" sz="1400" b="1" dirty="0">
                  <a:latin typeface="Arial" panose="020B0604020202020204" pitchFamily="34" charset="0"/>
                </a:rPr>
                <a:t>Consuming the Task-based Asynchronous Pattern</a:t>
              </a:r>
              <a:endParaRPr lang="en-IN" sz="1400" b="1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AAC24CAD-705E-4208-9D19-99AA08D9EFBF}"/>
                </a:ext>
              </a:extLst>
            </p:cNvPr>
            <p:cNvSpPr/>
            <p:nvPr/>
          </p:nvSpPr>
          <p:spPr>
            <a:xfrm>
              <a:off x="634832" y="3259654"/>
              <a:ext cx="1009650" cy="590550"/>
            </a:xfrm>
            <a:custGeom>
              <a:avLst/>
              <a:gdLst>
                <a:gd name="connsiteX0" fmla="*/ 7144 w 1009650"/>
                <a:gd name="connsiteY0" fmla="*/ 7144 h 590550"/>
                <a:gd name="connsiteX1" fmla="*/ 7144 w 1009650"/>
                <a:gd name="connsiteY1" fmla="*/ 542449 h 590550"/>
                <a:gd name="connsiteX2" fmla="*/ 51340 w 1009650"/>
                <a:gd name="connsiteY2" fmla="*/ 586645 h 590550"/>
                <a:gd name="connsiteX3" fmla="*/ 1003840 w 1009650"/>
                <a:gd name="connsiteY3" fmla="*/ 586645 h 590550"/>
                <a:gd name="connsiteX4" fmla="*/ 833152 w 1009650"/>
                <a:gd name="connsiteY4" fmla="*/ 312515 h 590550"/>
                <a:gd name="connsiteX5" fmla="*/ 1003840 w 1009650"/>
                <a:gd name="connsiteY5" fmla="*/ 38291 h 590550"/>
                <a:gd name="connsiteX6" fmla="*/ 53054 w 1009650"/>
                <a:gd name="connsiteY6" fmla="*/ 38291 h 590550"/>
                <a:gd name="connsiteX7" fmla="*/ 7144 w 1009650"/>
                <a:gd name="connsiteY7" fmla="*/ 7144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9650" h="590550">
                  <a:moveTo>
                    <a:pt x="7144" y="7144"/>
                  </a:moveTo>
                  <a:lnTo>
                    <a:pt x="7144" y="542449"/>
                  </a:lnTo>
                  <a:cubicBezTo>
                    <a:pt x="7144" y="566858"/>
                    <a:pt x="26931" y="586645"/>
                    <a:pt x="51340" y="586645"/>
                  </a:cubicBezTo>
                  <a:lnTo>
                    <a:pt x="1003840" y="586645"/>
                  </a:lnTo>
                  <a:lnTo>
                    <a:pt x="833152" y="312515"/>
                  </a:lnTo>
                  <a:lnTo>
                    <a:pt x="1003840" y="38291"/>
                  </a:lnTo>
                  <a:lnTo>
                    <a:pt x="53054" y="38291"/>
                  </a:lnTo>
                  <a:cubicBezTo>
                    <a:pt x="26956" y="35719"/>
                    <a:pt x="12573" y="21812"/>
                    <a:pt x="7144" y="7144"/>
                  </a:cubicBezTo>
                  <a:close/>
                </a:path>
              </a:pathLst>
            </a:custGeom>
            <a:solidFill>
              <a:srgbClr val="2A597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400"/>
            </a:p>
          </p:txBody>
        </p:sp>
        <p:pic>
          <p:nvPicPr>
            <p:cNvPr id="97" name="Graphic 96">
              <a:extLst>
                <a:ext uri="{FF2B5EF4-FFF2-40B4-BE49-F238E27FC236}">
                  <a16:creationId xmlns:a16="http://schemas.microsoft.com/office/drawing/2014/main" id="{7472D48C-7079-47F8-A3DE-64EB8655AB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04288" y="3362200"/>
              <a:ext cx="391845" cy="385459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D46A943-36E5-C608-1FBB-9F5AC43DFC4F}"/>
              </a:ext>
            </a:extLst>
          </p:cNvPr>
          <p:cNvGrpSpPr/>
          <p:nvPr/>
        </p:nvGrpSpPr>
        <p:grpSpPr>
          <a:xfrm>
            <a:off x="634832" y="2131811"/>
            <a:ext cx="3932383" cy="771525"/>
            <a:chOff x="634832" y="2155809"/>
            <a:chExt cx="3932383" cy="771525"/>
          </a:xfrm>
        </p:grpSpPr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3F6E7916-360E-4348-A768-C24182C9C3B8}"/>
                </a:ext>
              </a:extLst>
            </p:cNvPr>
            <p:cNvSpPr/>
            <p:nvPr/>
          </p:nvSpPr>
          <p:spPr>
            <a:xfrm>
              <a:off x="634832" y="2207720"/>
              <a:ext cx="657225" cy="390525"/>
            </a:xfrm>
            <a:custGeom>
              <a:avLst/>
              <a:gdLst>
                <a:gd name="connsiteX0" fmla="*/ 7144 w 657225"/>
                <a:gd name="connsiteY0" fmla="*/ 383858 h 390525"/>
                <a:gd name="connsiteX1" fmla="*/ 7144 w 657225"/>
                <a:gd name="connsiteY1" fmla="*/ 35719 h 390525"/>
                <a:gd name="connsiteX2" fmla="*/ 35719 w 657225"/>
                <a:gd name="connsiteY2" fmla="*/ 7144 h 390525"/>
                <a:gd name="connsiteX3" fmla="*/ 654082 w 657225"/>
                <a:gd name="connsiteY3" fmla="*/ 7144 h 390525"/>
                <a:gd name="connsiteX4" fmla="*/ 543306 w 657225"/>
                <a:gd name="connsiteY4" fmla="*/ 185261 h 390525"/>
                <a:gd name="connsiteX5" fmla="*/ 654082 w 657225"/>
                <a:gd name="connsiteY5" fmla="*/ 363284 h 390525"/>
                <a:gd name="connsiteX6" fmla="*/ 36957 w 657225"/>
                <a:gd name="connsiteY6" fmla="*/ 363284 h 390525"/>
                <a:gd name="connsiteX7" fmla="*/ 7144 w 657225"/>
                <a:gd name="connsiteY7" fmla="*/ 383858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7225" h="390525">
                  <a:moveTo>
                    <a:pt x="7144" y="383858"/>
                  </a:moveTo>
                  <a:lnTo>
                    <a:pt x="7144" y="35719"/>
                  </a:lnTo>
                  <a:cubicBezTo>
                    <a:pt x="7144" y="19937"/>
                    <a:pt x="19937" y="7144"/>
                    <a:pt x="35719" y="7144"/>
                  </a:cubicBezTo>
                  <a:lnTo>
                    <a:pt x="654082" y="7144"/>
                  </a:lnTo>
                  <a:lnTo>
                    <a:pt x="543306" y="185261"/>
                  </a:lnTo>
                  <a:lnTo>
                    <a:pt x="654082" y="363284"/>
                  </a:lnTo>
                  <a:lnTo>
                    <a:pt x="36957" y="363284"/>
                  </a:lnTo>
                  <a:cubicBezTo>
                    <a:pt x="23811" y="363600"/>
                    <a:pt x="12104" y="371680"/>
                    <a:pt x="7144" y="383858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400"/>
            </a:p>
          </p:txBody>
        </p:sp>
        <p:sp>
          <p:nvSpPr>
            <p:cNvPr id="73" name="Rectangle: Rounded Corners 72">
              <a:extLst>
                <a:ext uri="{FF2B5EF4-FFF2-40B4-BE49-F238E27FC236}">
                  <a16:creationId xmlns:a16="http://schemas.microsoft.com/office/drawing/2014/main" id="{5AEF5495-E3C9-4E7C-B242-612272918C7E}"/>
                </a:ext>
              </a:extLst>
            </p:cNvPr>
            <p:cNvSpPr/>
            <p:nvPr/>
          </p:nvSpPr>
          <p:spPr>
            <a:xfrm>
              <a:off x="761991" y="2155809"/>
              <a:ext cx="3805224" cy="771525"/>
            </a:xfrm>
            <a:prstGeom prst="roundRect">
              <a:avLst/>
            </a:prstGeom>
            <a:solidFill>
              <a:srgbClr val="FFFFFF"/>
            </a:solidFill>
            <a:ln w="9525" cap="flat">
              <a:noFill/>
              <a:prstDash val="solid"/>
              <a:miter/>
            </a:ln>
            <a:effectLst>
              <a:outerShdw blurRad="101600" sx="102000" sy="102000" algn="ctr" rotWithShape="0">
                <a:schemeClr val="bg1">
                  <a:lumMod val="50000"/>
                  <a:alpha val="40000"/>
                </a:schemeClr>
              </a:outerShdw>
            </a:effectLst>
          </p:spPr>
          <p:txBody>
            <a:bodyPr lIns="900000" rtlCol="0" anchor="ctr"/>
            <a:lstStyle/>
            <a:p>
              <a:r>
                <a:rPr lang="en-US" sz="1400" b="1" dirty="0"/>
                <a:t>I/O-bound tasks</a:t>
              </a:r>
              <a:endParaRPr lang="en-IN" sz="1400" b="1" dirty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E2DF40B2-2AA1-4503-84C2-2C7483A8704C}"/>
                </a:ext>
              </a:extLst>
            </p:cNvPr>
            <p:cNvSpPr/>
            <p:nvPr/>
          </p:nvSpPr>
          <p:spPr>
            <a:xfrm>
              <a:off x="634832" y="2235533"/>
              <a:ext cx="1009650" cy="590550"/>
            </a:xfrm>
            <a:custGeom>
              <a:avLst/>
              <a:gdLst>
                <a:gd name="connsiteX0" fmla="*/ 7144 w 1009650"/>
                <a:gd name="connsiteY0" fmla="*/ 7144 h 590550"/>
                <a:gd name="connsiteX1" fmla="*/ 7144 w 1009650"/>
                <a:gd name="connsiteY1" fmla="*/ 542449 h 590550"/>
                <a:gd name="connsiteX2" fmla="*/ 51340 w 1009650"/>
                <a:gd name="connsiteY2" fmla="*/ 586645 h 590550"/>
                <a:gd name="connsiteX3" fmla="*/ 1003840 w 1009650"/>
                <a:gd name="connsiteY3" fmla="*/ 586645 h 590550"/>
                <a:gd name="connsiteX4" fmla="*/ 833152 w 1009650"/>
                <a:gd name="connsiteY4" fmla="*/ 312515 h 590550"/>
                <a:gd name="connsiteX5" fmla="*/ 1003840 w 1009650"/>
                <a:gd name="connsiteY5" fmla="*/ 38291 h 590550"/>
                <a:gd name="connsiteX6" fmla="*/ 53054 w 1009650"/>
                <a:gd name="connsiteY6" fmla="*/ 38291 h 590550"/>
                <a:gd name="connsiteX7" fmla="*/ 7144 w 1009650"/>
                <a:gd name="connsiteY7" fmla="*/ 7144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9650" h="590550">
                  <a:moveTo>
                    <a:pt x="7144" y="7144"/>
                  </a:moveTo>
                  <a:lnTo>
                    <a:pt x="7144" y="542449"/>
                  </a:lnTo>
                  <a:cubicBezTo>
                    <a:pt x="7144" y="566858"/>
                    <a:pt x="26931" y="586645"/>
                    <a:pt x="51340" y="586645"/>
                  </a:cubicBezTo>
                  <a:lnTo>
                    <a:pt x="1003840" y="586645"/>
                  </a:lnTo>
                  <a:lnTo>
                    <a:pt x="833152" y="312515"/>
                  </a:lnTo>
                  <a:lnTo>
                    <a:pt x="1003840" y="38291"/>
                  </a:lnTo>
                  <a:lnTo>
                    <a:pt x="53054" y="38291"/>
                  </a:lnTo>
                  <a:cubicBezTo>
                    <a:pt x="26956" y="35719"/>
                    <a:pt x="12573" y="21812"/>
                    <a:pt x="7144" y="7144"/>
                  </a:cubicBezTo>
                  <a:close/>
                </a:path>
              </a:pathLst>
            </a:custGeom>
            <a:solidFill>
              <a:srgbClr val="00A78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400"/>
            </a:p>
          </p:txBody>
        </p:sp>
        <p:pic>
          <p:nvPicPr>
            <p:cNvPr id="100" name="Picture 99" descr="https://cdn-icons-png.flaticon.com/512/3094/3094442.png">
              <a:extLst>
                <a:ext uri="{FF2B5EF4-FFF2-40B4-BE49-F238E27FC236}">
                  <a16:creationId xmlns:a16="http://schemas.microsoft.com/office/drawing/2014/main" id="{9AC28C26-D348-4937-808E-C78EDF4AF7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1801" y="2341649"/>
              <a:ext cx="416818" cy="4168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F163F00-D516-D801-B9FC-1A0FE3A2C6F7}"/>
              </a:ext>
            </a:extLst>
          </p:cNvPr>
          <p:cNvGrpSpPr/>
          <p:nvPr/>
        </p:nvGrpSpPr>
        <p:grpSpPr>
          <a:xfrm>
            <a:off x="4956907" y="1131688"/>
            <a:ext cx="3932383" cy="771525"/>
            <a:chOff x="4956907" y="1131688"/>
            <a:chExt cx="3932383" cy="771525"/>
          </a:xfrm>
        </p:grpSpPr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280D295B-EDCA-40E8-8057-D8908801F481}"/>
                </a:ext>
              </a:extLst>
            </p:cNvPr>
            <p:cNvSpPr/>
            <p:nvPr/>
          </p:nvSpPr>
          <p:spPr>
            <a:xfrm>
              <a:off x="4956907" y="1183599"/>
              <a:ext cx="657225" cy="390525"/>
            </a:xfrm>
            <a:custGeom>
              <a:avLst/>
              <a:gdLst>
                <a:gd name="connsiteX0" fmla="*/ 7144 w 657225"/>
                <a:gd name="connsiteY0" fmla="*/ 383858 h 390525"/>
                <a:gd name="connsiteX1" fmla="*/ 7144 w 657225"/>
                <a:gd name="connsiteY1" fmla="*/ 35719 h 390525"/>
                <a:gd name="connsiteX2" fmla="*/ 35719 w 657225"/>
                <a:gd name="connsiteY2" fmla="*/ 7144 h 390525"/>
                <a:gd name="connsiteX3" fmla="*/ 654082 w 657225"/>
                <a:gd name="connsiteY3" fmla="*/ 7144 h 390525"/>
                <a:gd name="connsiteX4" fmla="*/ 543306 w 657225"/>
                <a:gd name="connsiteY4" fmla="*/ 185261 h 390525"/>
                <a:gd name="connsiteX5" fmla="*/ 654082 w 657225"/>
                <a:gd name="connsiteY5" fmla="*/ 363284 h 390525"/>
                <a:gd name="connsiteX6" fmla="*/ 36957 w 657225"/>
                <a:gd name="connsiteY6" fmla="*/ 363284 h 390525"/>
                <a:gd name="connsiteX7" fmla="*/ 7144 w 657225"/>
                <a:gd name="connsiteY7" fmla="*/ 383858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7225" h="390525">
                  <a:moveTo>
                    <a:pt x="7144" y="383858"/>
                  </a:moveTo>
                  <a:lnTo>
                    <a:pt x="7144" y="35719"/>
                  </a:lnTo>
                  <a:cubicBezTo>
                    <a:pt x="7144" y="19937"/>
                    <a:pt x="19937" y="7144"/>
                    <a:pt x="35719" y="7144"/>
                  </a:cubicBezTo>
                  <a:lnTo>
                    <a:pt x="654082" y="7144"/>
                  </a:lnTo>
                  <a:lnTo>
                    <a:pt x="543306" y="185261"/>
                  </a:lnTo>
                  <a:lnTo>
                    <a:pt x="654082" y="363284"/>
                  </a:lnTo>
                  <a:lnTo>
                    <a:pt x="36957" y="363284"/>
                  </a:lnTo>
                  <a:cubicBezTo>
                    <a:pt x="23811" y="363600"/>
                    <a:pt x="12104" y="371680"/>
                    <a:pt x="7144" y="383858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400"/>
            </a:p>
          </p:txBody>
        </p:sp>
        <p:sp>
          <p:nvSpPr>
            <p:cNvPr id="89" name="Rectangle: Rounded Corners 88">
              <a:extLst>
                <a:ext uri="{FF2B5EF4-FFF2-40B4-BE49-F238E27FC236}">
                  <a16:creationId xmlns:a16="http://schemas.microsoft.com/office/drawing/2014/main" id="{C9A5E56B-FE82-43A0-BE74-A90965C310F1}"/>
                </a:ext>
              </a:extLst>
            </p:cNvPr>
            <p:cNvSpPr/>
            <p:nvPr/>
          </p:nvSpPr>
          <p:spPr>
            <a:xfrm>
              <a:off x="5084066" y="1131688"/>
              <a:ext cx="3805224" cy="771525"/>
            </a:xfrm>
            <a:prstGeom prst="roundRect">
              <a:avLst/>
            </a:prstGeom>
            <a:solidFill>
              <a:srgbClr val="FFFFFF"/>
            </a:solidFill>
            <a:ln w="9525" cap="flat">
              <a:noFill/>
              <a:prstDash val="solid"/>
              <a:miter/>
            </a:ln>
            <a:effectLst>
              <a:outerShdw blurRad="101600" sx="102000" sy="102000" algn="ctr" rotWithShape="0">
                <a:schemeClr val="bg1">
                  <a:lumMod val="50000"/>
                  <a:alpha val="40000"/>
                </a:schemeClr>
              </a:outerShdw>
            </a:effectLst>
          </p:spPr>
          <p:txBody>
            <a:bodyPr lIns="900000" rtlCol="0" anchor="ctr"/>
            <a:lstStyle/>
            <a:p>
              <a:pPr lvl="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400" b="1" dirty="0">
                  <a:latin typeface="Arial" panose="020B0604020202020204" pitchFamily="34" charset="0"/>
                </a:rPr>
                <a:t>Task-based Combinators</a:t>
              </a:r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1D08EEB1-FA04-463F-A59A-DB375A47A708}"/>
                </a:ext>
              </a:extLst>
            </p:cNvPr>
            <p:cNvSpPr/>
            <p:nvPr/>
          </p:nvSpPr>
          <p:spPr>
            <a:xfrm>
              <a:off x="4956907" y="1211412"/>
              <a:ext cx="1009650" cy="590550"/>
            </a:xfrm>
            <a:custGeom>
              <a:avLst/>
              <a:gdLst>
                <a:gd name="connsiteX0" fmla="*/ 7144 w 1009650"/>
                <a:gd name="connsiteY0" fmla="*/ 7144 h 590550"/>
                <a:gd name="connsiteX1" fmla="*/ 7144 w 1009650"/>
                <a:gd name="connsiteY1" fmla="*/ 542449 h 590550"/>
                <a:gd name="connsiteX2" fmla="*/ 51340 w 1009650"/>
                <a:gd name="connsiteY2" fmla="*/ 586645 h 590550"/>
                <a:gd name="connsiteX3" fmla="*/ 1003840 w 1009650"/>
                <a:gd name="connsiteY3" fmla="*/ 586645 h 590550"/>
                <a:gd name="connsiteX4" fmla="*/ 833152 w 1009650"/>
                <a:gd name="connsiteY4" fmla="*/ 312515 h 590550"/>
                <a:gd name="connsiteX5" fmla="*/ 1003840 w 1009650"/>
                <a:gd name="connsiteY5" fmla="*/ 38291 h 590550"/>
                <a:gd name="connsiteX6" fmla="*/ 53054 w 1009650"/>
                <a:gd name="connsiteY6" fmla="*/ 38291 h 590550"/>
                <a:gd name="connsiteX7" fmla="*/ 7144 w 1009650"/>
                <a:gd name="connsiteY7" fmla="*/ 7144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9650" h="590550">
                  <a:moveTo>
                    <a:pt x="7144" y="7144"/>
                  </a:moveTo>
                  <a:lnTo>
                    <a:pt x="7144" y="542449"/>
                  </a:lnTo>
                  <a:cubicBezTo>
                    <a:pt x="7144" y="566858"/>
                    <a:pt x="26931" y="586645"/>
                    <a:pt x="51340" y="586645"/>
                  </a:cubicBezTo>
                  <a:lnTo>
                    <a:pt x="1003840" y="586645"/>
                  </a:lnTo>
                  <a:lnTo>
                    <a:pt x="833152" y="312515"/>
                  </a:lnTo>
                  <a:lnTo>
                    <a:pt x="1003840" y="38291"/>
                  </a:lnTo>
                  <a:lnTo>
                    <a:pt x="53054" y="38291"/>
                  </a:lnTo>
                  <a:cubicBezTo>
                    <a:pt x="26956" y="35719"/>
                    <a:pt x="12573" y="21812"/>
                    <a:pt x="7144" y="7144"/>
                  </a:cubicBezTo>
                  <a:close/>
                </a:path>
              </a:pathLst>
            </a:custGeom>
            <a:solidFill>
              <a:srgbClr val="2A597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400"/>
            </a:p>
          </p:txBody>
        </p:sp>
        <p:pic>
          <p:nvPicPr>
            <p:cNvPr id="99" name="Graphic 98">
              <a:extLst>
                <a:ext uri="{FF2B5EF4-FFF2-40B4-BE49-F238E27FC236}">
                  <a16:creationId xmlns:a16="http://schemas.microsoft.com/office/drawing/2014/main" id="{4FD4C789-4619-4B08-B668-0C5306B8F71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239253" y="1317704"/>
              <a:ext cx="377966" cy="377966"/>
            </a:xfrm>
            <a:prstGeom prst="rect">
              <a:avLst/>
            </a:prstGeom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2CB0DE2-E7FC-9724-BF33-B1E86231E73F}"/>
              </a:ext>
            </a:extLst>
          </p:cNvPr>
          <p:cNvGrpSpPr/>
          <p:nvPr/>
        </p:nvGrpSpPr>
        <p:grpSpPr>
          <a:xfrm>
            <a:off x="634832" y="4132057"/>
            <a:ext cx="3932383" cy="771525"/>
            <a:chOff x="634832" y="4105611"/>
            <a:chExt cx="3932383" cy="771525"/>
          </a:xfrm>
        </p:grpSpPr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C8692547-F541-42ED-BD64-5B26CCF72BD5}"/>
                </a:ext>
              </a:extLst>
            </p:cNvPr>
            <p:cNvSpPr/>
            <p:nvPr/>
          </p:nvSpPr>
          <p:spPr>
            <a:xfrm>
              <a:off x="634832" y="4157522"/>
              <a:ext cx="657225" cy="390525"/>
            </a:xfrm>
            <a:custGeom>
              <a:avLst/>
              <a:gdLst>
                <a:gd name="connsiteX0" fmla="*/ 7144 w 657225"/>
                <a:gd name="connsiteY0" fmla="*/ 383858 h 390525"/>
                <a:gd name="connsiteX1" fmla="*/ 7144 w 657225"/>
                <a:gd name="connsiteY1" fmla="*/ 35719 h 390525"/>
                <a:gd name="connsiteX2" fmla="*/ 35719 w 657225"/>
                <a:gd name="connsiteY2" fmla="*/ 7144 h 390525"/>
                <a:gd name="connsiteX3" fmla="*/ 654082 w 657225"/>
                <a:gd name="connsiteY3" fmla="*/ 7144 h 390525"/>
                <a:gd name="connsiteX4" fmla="*/ 543306 w 657225"/>
                <a:gd name="connsiteY4" fmla="*/ 185261 h 390525"/>
                <a:gd name="connsiteX5" fmla="*/ 654082 w 657225"/>
                <a:gd name="connsiteY5" fmla="*/ 363284 h 390525"/>
                <a:gd name="connsiteX6" fmla="*/ 36957 w 657225"/>
                <a:gd name="connsiteY6" fmla="*/ 363284 h 390525"/>
                <a:gd name="connsiteX7" fmla="*/ 7144 w 657225"/>
                <a:gd name="connsiteY7" fmla="*/ 383858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7225" h="390525">
                  <a:moveTo>
                    <a:pt x="7144" y="383858"/>
                  </a:moveTo>
                  <a:lnTo>
                    <a:pt x="7144" y="35719"/>
                  </a:lnTo>
                  <a:cubicBezTo>
                    <a:pt x="7144" y="19937"/>
                    <a:pt x="19937" y="7144"/>
                    <a:pt x="35719" y="7144"/>
                  </a:cubicBezTo>
                  <a:lnTo>
                    <a:pt x="654082" y="7144"/>
                  </a:lnTo>
                  <a:lnTo>
                    <a:pt x="543306" y="185261"/>
                  </a:lnTo>
                  <a:lnTo>
                    <a:pt x="654082" y="363284"/>
                  </a:lnTo>
                  <a:lnTo>
                    <a:pt x="36957" y="363284"/>
                  </a:lnTo>
                  <a:cubicBezTo>
                    <a:pt x="23811" y="363600"/>
                    <a:pt x="12104" y="371680"/>
                    <a:pt x="7144" y="383858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400"/>
            </a:p>
          </p:txBody>
        </p:sp>
        <p:sp>
          <p:nvSpPr>
            <p:cNvPr id="103" name="Rectangle: Rounded Corners 102">
              <a:extLst>
                <a:ext uri="{FF2B5EF4-FFF2-40B4-BE49-F238E27FC236}">
                  <a16:creationId xmlns:a16="http://schemas.microsoft.com/office/drawing/2014/main" id="{8E7BBD91-CE50-4039-8BA7-EF762DFD5982}"/>
                </a:ext>
              </a:extLst>
            </p:cNvPr>
            <p:cNvSpPr/>
            <p:nvPr/>
          </p:nvSpPr>
          <p:spPr>
            <a:xfrm>
              <a:off x="761991" y="4105611"/>
              <a:ext cx="3805224" cy="771525"/>
            </a:xfrm>
            <a:prstGeom prst="roundRect">
              <a:avLst/>
            </a:prstGeom>
            <a:solidFill>
              <a:srgbClr val="FFFFFF"/>
            </a:solidFill>
            <a:ln w="9525" cap="flat">
              <a:noFill/>
              <a:prstDash val="solid"/>
              <a:miter/>
            </a:ln>
            <a:effectLst>
              <a:outerShdw blurRad="101600" sx="102000" sy="102000" algn="ctr" rotWithShape="0">
                <a:schemeClr val="bg1">
                  <a:lumMod val="50000"/>
                  <a:alpha val="40000"/>
                </a:schemeClr>
              </a:outerShdw>
            </a:effectLst>
          </p:spPr>
          <p:txBody>
            <a:bodyPr lIns="900000" rtlCol="0" anchor="ctr"/>
            <a:lstStyle/>
            <a:p>
              <a:pPr lvl="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400" b="1" dirty="0">
                  <a:latin typeface="Arial" panose="020B0604020202020204" pitchFamily="34" charset="0"/>
                </a:rPr>
                <a:t>Canceling an Asynchronous Operation</a:t>
              </a:r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0573D6BC-61A3-4205-9C40-BBB8381F7BAC}"/>
                </a:ext>
              </a:extLst>
            </p:cNvPr>
            <p:cNvSpPr/>
            <p:nvPr/>
          </p:nvSpPr>
          <p:spPr>
            <a:xfrm>
              <a:off x="634832" y="4185335"/>
              <a:ext cx="1009650" cy="590550"/>
            </a:xfrm>
            <a:custGeom>
              <a:avLst/>
              <a:gdLst>
                <a:gd name="connsiteX0" fmla="*/ 7144 w 1009650"/>
                <a:gd name="connsiteY0" fmla="*/ 7144 h 590550"/>
                <a:gd name="connsiteX1" fmla="*/ 7144 w 1009650"/>
                <a:gd name="connsiteY1" fmla="*/ 542449 h 590550"/>
                <a:gd name="connsiteX2" fmla="*/ 51340 w 1009650"/>
                <a:gd name="connsiteY2" fmla="*/ 586645 h 590550"/>
                <a:gd name="connsiteX3" fmla="*/ 1003840 w 1009650"/>
                <a:gd name="connsiteY3" fmla="*/ 586645 h 590550"/>
                <a:gd name="connsiteX4" fmla="*/ 833152 w 1009650"/>
                <a:gd name="connsiteY4" fmla="*/ 312515 h 590550"/>
                <a:gd name="connsiteX5" fmla="*/ 1003840 w 1009650"/>
                <a:gd name="connsiteY5" fmla="*/ 38291 h 590550"/>
                <a:gd name="connsiteX6" fmla="*/ 53054 w 1009650"/>
                <a:gd name="connsiteY6" fmla="*/ 38291 h 590550"/>
                <a:gd name="connsiteX7" fmla="*/ 7144 w 1009650"/>
                <a:gd name="connsiteY7" fmla="*/ 7144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9650" h="590550">
                  <a:moveTo>
                    <a:pt x="7144" y="7144"/>
                  </a:moveTo>
                  <a:lnTo>
                    <a:pt x="7144" y="542449"/>
                  </a:lnTo>
                  <a:cubicBezTo>
                    <a:pt x="7144" y="566858"/>
                    <a:pt x="26931" y="586645"/>
                    <a:pt x="51340" y="586645"/>
                  </a:cubicBezTo>
                  <a:lnTo>
                    <a:pt x="1003840" y="586645"/>
                  </a:lnTo>
                  <a:lnTo>
                    <a:pt x="833152" y="312515"/>
                  </a:lnTo>
                  <a:lnTo>
                    <a:pt x="1003840" y="38291"/>
                  </a:lnTo>
                  <a:lnTo>
                    <a:pt x="53054" y="38291"/>
                  </a:lnTo>
                  <a:cubicBezTo>
                    <a:pt x="26956" y="35719"/>
                    <a:pt x="12573" y="21812"/>
                    <a:pt x="7144" y="7144"/>
                  </a:cubicBezTo>
                  <a:close/>
                </a:path>
              </a:pathLst>
            </a:custGeom>
            <a:solidFill>
              <a:srgbClr val="00A78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400"/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83E53F05-C891-C1C6-5082-BCE6EF932FB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831138" y="4223351"/>
              <a:ext cx="538145" cy="538145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C34A272-F2D1-2A06-A4DB-F172D344CBCC}"/>
              </a:ext>
            </a:extLst>
          </p:cNvPr>
          <p:cNvGrpSpPr/>
          <p:nvPr/>
        </p:nvGrpSpPr>
        <p:grpSpPr>
          <a:xfrm>
            <a:off x="595386" y="5132181"/>
            <a:ext cx="3932383" cy="771525"/>
            <a:chOff x="595386" y="5016714"/>
            <a:chExt cx="3932383" cy="771525"/>
          </a:xfrm>
        </p:grpSpPr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43CBA450-A2C9-4C13-832C-962679521638}"/>
                </a:ext>
              </a:extLst>
            </p:cNvPr>
            <p:cNvSpPr/>
            <p:nvPr/>
          </p:nvSpPr>
          <p:spPr>
            <a:xfrm>
              <a:off x="595386" y="5068625"/>
              <a:ext cx="657225" cy="390525"/>
            </a:xfrm>
            <a:custGeom>
              <a:avLst/>
              <a:gdLst>
                <a:gd name="connsiteX0" fmla="*/ 7144 w 657225"/>
                <a:gd name="connsiteY0" fmla="*/ 383858 h 390525"/>
                <a:gd name="connsiteX1" fmla="*/ 7144 w 657225"/>
                <a:gd name="connsiteY1" fmla="*/ 35719 h 390525"/>
                <a:gd name="connsiteX2" fmla="*/ 35719 w 657225"/>
                <a:gd name="connsiteY2" fmla="*/ 7144 h 390525"/>
                <a:gd name="connsiteX3" fmla="*/ 654082 w 657225"/>
                <a:gd name="connsiteY3" fmla="*/ 7144 h 390525"/>
                <a:gd name="connsiteX4" fmla="*/ 543306 w 657225"/>
                <a:gd name="connsiteY4" fmla="*/ 185261 h 390525"/>
                <a:gd name="connsiteX5" fmla="*/ 654082 w 657225"/>
                <a:gd name="connsiteY5" fmla="*/ 363284 h 390525"/>
                <a:gd name="connsiteX6" fmla="*/ 36957 w 657225"/>
                <a:gd name="connsiteY6" fmla="*/ 363284 h 390525"/>
                <a:gd name="connsiteX7" fmla="*/ 7144 w 657225"/>
                <a:gd name="connsiteY7" fmla="*/ 383858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7225" h="390525">
                  <a:moveTo>
                    <a:pt x="7144" y="383858"/>
                  </a:moveTo>
                  <a:lnTo>
                    <a:pt x="7144" y="35719"/>
                  </a:lnTo>
                  <a:cubicBezTo>
                    <a:pt x="7144" y="19937"/>
                    <a:pt x="19937" y="7144"/>
                    <a:pt x="35719" y="7144"/>
                  </a:cubicBezTo>
                  <a:lnTo>
                    <a:pt x="654082" y="7144"/>
                  </a:lnTo>
                  <a:lnTo>
                    <a:pt x="543306" y="185261"/>
                  </a:lnTo>
                  <a:lnTo>
                    <a:pt x="654082" y="363284"/>
                  </a:lnTo>
                  <a:lnTo>
                    <a:pt x="36957" y="363284"/>
                  </a:lnTo>
                  <a:cubicBezTo>
                    <a:pt x="23811" y="363600"/>
                    <a:pt x="12104" y="371680"/>
                    <a:pt x="7144" y="383858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400"/>
            </a:p>
          </p:txBody>
        </p:sp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id="{6549C484-2844-4C1F-994B-E75610825844}"/>
                </a:ext>
              </a:extLst>
            </p:cNvPr>
            <p:cNvSpPr/>
            <p:nvPr/>
          </p:nvSpPr>
          <p:spPr>
            <a:xfrm>
              <a:off x="722545" y="5016714"/>
              <a:ext cx="3805224" cy="771525"/>
            </a:xfrm>
            <a:prstGeom prst="roundRect">
              <a:avLst/>
            </a:prstGeom>
            <a:solidFill>
              <a:srgbClr val="FFFFFF"/>
            </a:solidFill>
            <a:ln w="9525" cap="flat">
              <a:noFill/>
              <a:prstDash val="solid"/>
              <a:miter/>
            </a:ln>
            <a:effectLst>
              <a:outerShdw blurRad="101600" sx="102000" sy="102000" algn="ctr" rotWithShape="0">
                <a:schemeClr val="bg1">
                  <a:lumMod val="50000"/>
                  <a:alpha val="40000"/>
                </a:schemeClr>
              </a:outerShdw>
            </a:effectLst>
          </p:spPr>
          <p:txBody>
            <a:bodyPr lIns="900000" rtlCol="0" anchor="ctr"/>
            <a:lstStyle/>
            <a:p>
              <a:pPr lvl="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400" b="1" dirty="0">
                  <a:latin typeface="Arial" panose="020B0604020202020204" pitchFamily="34" charset="0"/>
                </a:rPr>
                <a:t>Monitoring Progress</a:t>
              </a: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6A10C54D-E227-4635-BE91-72102224A5EE}"/>
                </a:ext>
              </a:extLst>
            </p:cNvPr>
            <p:cNvSpPr/>
            <p:nvPr/>
          </p:nvSpPr>
          <p:spPr>
            <a:xfrm>
              <a:off x="595386" y="5096438"/>
              <a:ext cx="1009650" cy="590550"/>
            </a:xfrm>
            <a:custGeom>
              <a:avLst/>
              <a:gdLst>
                <a:gd name="connsiteX0" fmla="*/ 7144 w 1009650"/>
                <a:gd name="connsiteY0" fmla="*/ 7144 h 590550"/>
                <a:gd name="connsiteX1" fmla="*/ 7144 w 1009650"/>
                <a:gd name="connsiteY1" fmla="*/ 542449 h 590550"/>
                <a:gd name="connsiteX2" fmla="*/ 51340 w 1009650"/>
                <a:gd name="connsiteY2" fmla="*/ 586645 h 590550"/>
                <a:gd name="connsiteX3" fmla="*/ 1003840 w 1009650"/>
                <a:gd name="connsiteY3" fmla="*/ 586645 h 590550"/>
                <a:gd name="connsiteX4" fmla="*/ 833152 w 1009650"/>
                <a:gd name="connsiteY4" fmla="*/ 312515 h 590550"/>
                <a:gd name="connsiteX5" fmla="*/ 1003840 w 1009650"/>
                <a:gd name="connsiteY5" fmla="*/ 38291 h 590550"/>
                <a:gd name="connsiteX6" fmla="*/ 53054 w 1009650"/>
                <a:gd name="connsiteY6" fmla="*/ 38291 h 590550"/>
                <a:gd name="connsiteX7" fmla="*/ 7144 w 1009650"/>
                <a:gd name="connsiteY7" fmla="*/ 7144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9650" h="590550">
                  <a:moveTo>
                    <a:pt x="7144" y="7144"/>
                  </a:moveTo>
                  <a:lnTo>
                    <a:pt x="7144" y="542449"/>
                  </a:lnTo>
                  <a:cubicBezTo>
                    <a:pt x="7144" y="566858"/>
                    <a:pt x="26931" y="586645"/>
                    <a:pt x="51340" y="586645"/>
                  </a:cubicBezTo>
                  <a:lnTo>
                    <a:pt x="1003840" y="586645"/>
                  </a:lnTo>
                  <a:lnTo>
                    <a:pt x="833152" y="312515"/>
                  </a:lnTo>
                  <a:lnTo>
                    <a:pt x="1003840" y="38291"/>
                  </a:lnTo>
                  <a:lnTo>
                    <a:pt x="53054" y="38291"/>
                  </a:lnTo>
                  <a:cubicBezTo>
                    <a:pt x="26956" y="35719"/>
                    <a:pt x="12573" y="21812"/>
                    <a:pt x="7144" y="7144"/>
                  </a:cubicBezTo>
                  <a:close/>
                </a:path>
              </a:pathLst>
            </a:custGeom>
            <a:solidFill>
              <a:srgbClr val="00A78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400"/>
            </a:p>
          </p:txBody>
        </p:sp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5D7A4B71-F900-B5BD-0ED0-886E40BD7E1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96085" y="5193918"/>
              <a:ext cx="408250" cy="4082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903254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9FB1856-5A58-4FEF-8996-758D3A3DF14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CCCEFD3-A093-4168-8A12-F65DCD5ED9A3}"/>
              </a:ext>
            </a:extLst>
          </p:cNvPr>
          <p:cNvSpPr/>
          <p:nvPr/>
        </p:nvSpPr>
        <p:spPr>
          <a:xfrm>
            <a:off x="2683046" y="1997839"/>
            <a:ext cx="7346718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6000" dirty="0">
                <a:solidFill>
                  <a:srgbClr val="00B0F0"/>
                </a:solidFill>
                <a:latin typeface="Arial" panose="020B0604020202020204" pitchFamily="34" charset="0"/>
              </a:rPr>
              <a:t>Consuming the Task-based Asynchronous Pattern</a:t>
            </a:r>
            <a:endParaRPr lang="en-IN" sz="60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1887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>
            <a:extLst>
              <a:ext uri="{FF2B5EF4-FFF2-40B4-BE49-F238E27FC236}">
                <a16:creationId xmlns:a16="http://schemas.microsoft.com/office/drawing/2014/main" id="{93AD0793-EA32-4A57-BDF9-90AEE8DED048}"/>
              </a:ext>
            </a:extLst>
          </p:cNvPr>
          <p:cNvSpPr>
            <a:spLocks noGrp="1" noChangeArrowheads="1"/>
          </p:cNvSpPr>
          <p:nvPr>
            <p:ph type="body" sz="quarter" idx="13"/>
          </p:nvPr>
        </p:nvSpPr>
        <p:spPr bwMode="auto">
          <a:xfrm>
            <a:off x="206478" y="-230214"/>
            <a:ext cx="5297412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Consuming the Task-based Asynchronous Pattern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4C65793B-175E-4065-987D-A046E578E6B1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1366344" y="1901418"/>
            <a:ext cx="10163504" cy="25237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Asynchronous Methods: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Methods marked with async return Task objects, representing asynchronous operations.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Await Keyword: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Used to pause the execution of an asynchronous method until a task completes, preventing blocking.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6402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>
            <a:extLst>
              <a:ext uri="{FF2B5EF4-FFF2-40B4-BE49-F238E27FC236}">
                <a16:creationId xmlns:a16="http://schemas.microsoft.com/office/drawing/2014/main" id="{93AD0793-EA32-4A57-BDF9-90AEE8DED048}"/>
              </a:ext>
            </a:extLst>
          </p:cNvPr>
          <p:cNvSpPr>
            <a:spLocks noGrp="1" noChangeArrowheads="1"/>
          </p:cNvSpPr>
          <p:nvPr>
            <p:ph type="body" sz="quarter" idx="13"/>
          </p:nvPr>
        </p:nvSpPr>
        <p:spPr bwMode="auto">
          <a:xfrm>
            <a:off x="206478" y="-230214"/>
            <a:ext cx="5297412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Consuming the Task-based Asynchronous Pattern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ABA393C-6159-42EB-BE8B-42325CDA80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3667" y="800428"/>
            <a:ext cx="8844666" cy="5474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2772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>
            <a:extLst>
              <a:ext uri="{FF2B5EF4-FFF2-40B4-BE49-F238E27FC236}">
                <a16:creationId xmlns:a16="http://schemas.microsoft.com/office/drawing/2014/main" id="{93AD0793-EA32-4A57-BDF9-90AEE8DED048}"/>
              </a:ext>
            </a:extLst>
          </p:cNvPr>
          <p:cNvSpPr>
            <a:spLocks noGrp="1" noChangeArrowheads="1"/>
          </p:cNvSpPr>
          <p:nvPr>
            <p:ph type="body" sz="quarter" idx="13"/>
          </p:nvPr>
        </p:nvSpPr>
        <p:spPr bwMode="auto">
          <a:xfrm>
            <a:off x="206478" y="-230214"/>
            <a:ext cx="5297412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Consuming the Task-based Asynchronous Pattern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4DDDAD-7ABA-4E58-8A9F-46F5D00D52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4087" y="957262"/>
            <a:ext cx="7743825" cy="494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4385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>
            <a:extLst>
              <a:ext uri="{FF2B5EF4-FFF2-40B4-BE49-F238E27FC236}">
                <a16:creationId xmlns:a16="http://schemas.microsoft.com/office/drawing/2014/main" id="{93AD0793-EA32-4A57-BDF9-90AEE8DED048}"/>
              </a:ext>
            </a:extLst>
          </p:cNvPr>
          <p:cNvSpPr>
            <a:spLocks noGrp="1" noChangeArrowheads="1"/>
          </p:cNvSpPr>
          <p:nvPr>
            <p:ph type="body" sz="quarter" idx="13"/>
          </p:nvPr>
        </p:nvSpPr>
        <p:spPr bwMode="auto">
          <a:xfrm>
            <a:off x="206478" y="-230214"/>
            <a:ext cx="5297412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Consuming the Task-based Asynchronous Pattern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3D26F43-9C6C-490D-9589-8D2031FCEE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5525" y="952500"/>
            <a:ext cx="7600950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832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>
            <a:extLst>
              <a:ext uri="{FF2B5EF4-FFF2-40B4-BE49-F238E27FC236}">
                <a16:creationId xmlns:a16="http://schemas.microsoft.com/office/drawing/2014/main" id="{93AD0793-EA32-4A57-BDF9-90AEE8DED048}"/>
              </a:ext>
            </a:extLst>
          </p:cNvPr>
          <p:cNvSpPr>
            <a:spLocks noGrp="1" noChangeArrowheads="1"/>
          </p:cNvSpPr>
          <p:nvPr>
            <p:ph type="body" sz="quarter" idx="13"/>
          </p:nvPr>
        </p:nvSpPr>
        <p:spPr bwMode="auto">
          <a:xfrm>
            <a:off x="206478" y="46784"/>
            <a:ext cx="698858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800" dirty="0"/>
              <a:t>Configuring Suspension and Resumption with Yield and ConfigureAwait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1D400796-74DB-443C-9C63-D983DDF78B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60635" y="1209435"/>
            <a:ext cx="9511862" cy="42473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3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yield </a:t>
            </a:r>
            <a:r>
              <a:rPr kumimoji="0" lang="en-US" altLang="en-US" sz="3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Keyword</a:t>
            </a:r>
            <a:r>
              <a:rPr kumimoji="0" lang="en-US" altLang="en-US" sz="3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marR="0" lvl="0" indent="-7429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Used to create iterators, which allow methods to return sequences of values one at a time.</a:t>
            </a:r>
          </a:p>
          <a:p>
            <a:pPr marL="742950" marR="0" lvl="0" indent="-7429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Can be used to </a:t>
            </a:r>
            <a:r>
              <a:rPr kumimoji="0" lang="en-US" altLang="en-US" sz="36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suspend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and resume execution within asynchronous methods.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30502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B3C17E2-5081-4D65-96CD-C277F6DE0E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67212C-B987-4170-A309-F0C896FDA2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8703" y="835589"/>
            <a:ext cx="7917246" cy="5493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89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898F258-AE51-4136-8571-1E2F65E29FF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ConfigureAwait</a:t>
            </a:r>
            <a:endParaRPr lang="en-IN" dirty="0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70F93D56-51DD-421B-90C5-6E6DE7520D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65889" y="1582340"/>
            <a:ext cx="8860222" cy="36933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Understanding ConfigureAwait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Purpose: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The ConfigureAwait(false) method is used to control the context in which a task continues execution after being awaited.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Behavior: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By default, a task continues execution on the same thread that awaited it. Using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ConfigureAwait(false)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allows a task to continue execution on a different thread pool thread.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22372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D929157-477A-4D02-90E8-AADD701078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7912" y="1828800"/>
            <a:ext cx="7496175" cy="3200400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707427E-2741-4677-B93E-7EE9770DB4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ConfigureAwait</a:t>
            </a:r>
            <a:endParaRPr lang="en-IN" dirty="0"/>
          </a:p>
          <a:p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D810E05-17CC-4A72-AF80-29E087A10E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4712" y="1376623"/>
            <a:ext cx="9822575" cy="4193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8723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75FFB67-7664-40FC-BA8A-0996869651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ConfigureAwait</a:t>
            </a:r>
            <a:endParaRPr lang="en-IN" dirty="0"/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E5BEBB-3D47-420C-B9F3-10F606FCAB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625" y="2743856"/>
            <a:ext cx="8173002" cy="359388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01074B-CB11-4FCB-91E5-E4645B2607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625" y="876956"/>
            <a:ext cx="5667375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1387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9FB1856-5A58-4FEF-8996-758D3A3DF14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CCCEFD3-A093-4168-8A12-F65DCD5ED9A3}"/>
              </a:ext>
            </a:extLst>
          </p:cNvPr>
          <p:cNvSpPr/>
          <p:nvPr/>
        </p:nvSpPr>
        <p:spPr>
          <a:xfrm>
            <a:off x="2360120" y="2218556"/>
            <a:ext cx="834230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60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Compute-bound tasks</a:t>
            </a:r>
          </a:p>
        </p:txBody>
      </p:sp>
    </p:spTree>
    <p:extLst>
      <p:ext uri="{BB962C8B-B14F-4D97-AF65-F5344CB8AC3E}">
        <p14:creationId xmlns:p14="http://schemas.microsoft.com/office/powerpoint/2010/main" val="5330805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4E87668-4462-4A97-9DA5-C33BC78A793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yield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673C22F-F62E-4A96-B429-BE0C31984F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368" y="1208689"/>
            <a:ext cx="10703288" cy="3899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0449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2B950A5-B38E-4706-AD72-2E213CE5A9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yield and ConfigureAwait</a:t>
            </a:r>
            <a:endParaRPr lang="en-IN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7B8B6031-47A1-4E1D-BEFC-4F76350410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41293" y="2229011"/>
            <a:ext cx="8786649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Combining yield and ConfigureAwait(false)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Scenario: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Streaming data from a web API while performing asynchronous operations</a:t>
            </a:r>
          </a:p>
        </p:txBody>
      </p:sp>
    </p:spTree>
    <p:extLst>
      <p:ext uri="{BB962C8B-B14F-4D97-AF65-F5344CB8AC3E}">
        <p14:creationId xmlns:p14="http://schemas.microsoft.com/office/powerpoint/2010/main" val="18354078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696F303-9E85-4A59-9E83-EF65F0E1E5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yield and ConfigureAwait</a:t>
            </a:r>
            <a:endParaRPr lang="en-IN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D6F85E3-3167-4A64-AD80-B19D3718669F}"/>
              </a:ext>
            </a:extLst>
          </p:cNvPr>
          <p:cNvSpPr/>
          <p:nvPr/>
        </p:nvSpPr>
        <p:spPr>
          <a:xfrm>
            <a:off x="2669626" y="1054512"/>
            <a:ext cx="7399283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i="1" dirty="0"/>
              <a:t>async </a:t>
            </a:r>
            <a:r>
              <a:rPr lang="en-IN" i="1" dirty="0" err="1"/>
              <a:t>IEnumerable</a:t>
            </a:r>
            <a:r>
              <a:rPr lang="en-IN" i="1" dirty="0"/>
              <a:t>&lt;string&gt; </a:t>
            </a:r>
            <a:r>
              <a:rPr lang="en-IN" i="1" dirty="0" err="1"/>
              <a:t>FetchDataAsync</a:t>
            </a:r>
            <a:r>
              <a:rPr lang="en-IN" i="1" dirty="0"/>
              <a:t>(string </a:t>
            </a:r>
            <a:r>
              <a:rPr lang="en-IN" i="1" dirty="0" err="1"/>
              <a:t>url</a:t>
            </a:r>
            <a:r>
              <a:rPr lang="en-IN" i="1" dirty="0"/>
              <a:t>)</a:t>
            </a:r>
          </a:p>
          <a:p>
            <a:r>
              <a:rPr lang="en-IN" i="1" dirty="0"/>
              <a:t>{</a:t>
            </a:r>
          </a:p>
          <a:p>
            <a:r>
              <a:rPr lang="en-IN" i="1" dirty="0"/>
              <a:t>    using (</a:t>
            </a:r>
            <a:r>
              <a:rPr lang="en-IN" i="1" dirty="0" err="1"/>
              <a:t>HttpClient</a:t>
            </a:r>
            <a:r>
              <a:rPr lang="en-IN" i="1" dirty="0"/>
              <a:t> client = new </a:t>
            </a:r>
            <a:r>
              <a:rPr lang="en-IN" i="1" dirty="0" err="1"/>
              <a:t>HttpClient</a:t>
            </a:r>
            <a:r>
              <a:rPr lang="en-IN" i="1" dirty="0"/>
              <a:t>())</a:t>
            </a:r>
          </a:p>
          <a:p>
            <a:r>
              <a:rPr lang="en-IN" i="1" dirty="0"/>
              <a:t>    {</a:t>
            </a:r>
          </a:p>
          <a:p>
            <a:r>
              <a:rPr lang="en-IN" i="1" dirty="0"/>
              <a:t>        </a:t>
            </a:r>
            <a:r>
              <a:rPr lang="en-IN" i="1" dirty="0" err="1"/>
              <a:t>HttpResponseMessage</a:t>
            </a:r>
            <a:r>
              <a:rPr lang="en-IN" i="1" dirty="0"/>
              <a:t> response = await </a:t>
            </a:r>
            <a:r>
              <a:rPr lang="en-IN" i="1" dirty="0" err="1"/>
              <a:t>client.GetAsync</a:t>
            </a:r>
            <a:r>
              <a:rPr lang="en-IN" i="1" dirty="0"/>
              <a:t>(</a:t>
            </a:r>
            <a:r>
              <a:rPr lang="en-IN" i="1" dirty="0" err="1"/>
              <a:t>url</a:t>
            </a:r>
            <a:r>
              <a:rPr lang="en-IN" i="1" dirty="0"/>
              <a:t>);</a:t>
            </a:r>
          </a:p>
          <a:p>
            <a:r>
              <a:rPr lang="en-IN" i="1" dirty="0"/>
              <a:t>        </a:t>
            </a:r>
            <a:r>
              <a:rPr lang="en-IN" i="1" dirty="0" err="1"/>
              <a:t>response.EnsureSuccessStatusCode</a:t>
            </a:r>
            <a:r>
              <a:rPr lang="en-IN" i="1" dirty="0"/>
              <a:t>();</a:t>
            </a:r>
          </a:p>
          <a:p>
            <a:endParaRPr lang="en-IN" i="1" dirty="0"/>
          </a:p>
          <a:p>
            <a:r>
              <a:rPr lang="en-IN" i="1" dirty="0"/>
              <a:t>        using (</a:t>
            </a:r>
            <a:r>
              <a:rPr lang="en-IN" i="1" dirty="0" err="1"/>
              <a:t>StreamReader</a:t>
            </a:r>
            <a:r>
              <a:rPr lang="en-IN" i="1" dirty="0"/>
              <a:t> reader = new </a:t>
            </a:r>
            <a:r>
              <a:rPr lang="en-IN" i="1" dirty="0" err="1"/>
              <a:t>StreamReader</a:t>
            </a:r>
            <a:r>
              <a:rPr lang="en-IN" i="1" dirty="0"/>
              <a:t>(await </a:t>
            </a:r>
            <a:r>
              <a:rPr lang="en-IN" i="1" dirty="0" err="1"/>
              <a:t>response.Content.ReadAsStreamAsync</a:t>
            </a:r>
            <a:r>
              <a:rPr lang="en-IN" i="1" dirty="0"/>
              <a:t>()))</a:t>
            </a:r>
          </a:p>
          <a:p>
            <a:r>
              <a:rPr lang="en-IN" i="1" dirty="0"/>
              <a:t>        {</a:t>
            </a:r>
          </a:p>
          <a:p>
            <a:r>
              <a:rPr lang="en-IN" i="1" dirty="0"/>
              <a:t>            while (!</a:t>
            </a:r>
            <a:r>
              <a:rPr lang="en-IN" i="1" dirty="0" err="1"/>
              <a:t>reader.EndOfStream</a:t>
            </a:r>
            <a:r>
              <a:rPr lang="en-IN" i="1" dirty="0"/>
              <a:t>)</a:t>
            </a:r>
          </a:p>
          <a:p>
            <a:r>
              <a:rPr lang="en-IN" i="1" dirty="0"/>
              <a:t>            {</a:t>
            </a:r>
          </a:p>
          <a:p>
            <a:r>
              <a:rPr lang="en-IN" i="1" dirty="0"/>
              <a:t>                string line = await </a:t>
            </a:r>
            <a:r>
              <a:rPr lang="en-IN" i="1" dirty="0" err="1"/>
              <a:t>reader.ReadLineAsync</a:t>
            </a:r>
            <a:r>
              <a:rPr lang="en-IN" i="1" dirty="0"/>
              <a:t>().</a:t>
            </a:r>
            <a:r>
              <a:rPr lang="en-IN" i="1" dirty="0" err="1"/>
              <a:t>ConfigureAwait</a:t>
            </a:r>
            <a:r>
              <a:rPr lang="en-IN" i="1" dirty="0"/>
              <a:t>(false);</a:t>
            </a:r>
          </a:p>
          <a:p>
            <a:r>
              <a:rPr lang="en-IN" i="1" dirty="0"/>
              <a:t>                yield return line;</a:t>
            </a:r>
          </a:p>
          <a:p>
            <a:r>
              <a:rPr lang="en-IN" i="1" dirty="0"/>
              <a:t>            }</a:t>
            </a:r>
          </a:p>
          <a:p>
            <a:r>
              <a:rPr lang="en-IN" i="1" dirty="0"/>
              <a:t>        }</a:t>
            </a:r>
          </a:p>
          <a:p>
            <a:r>
              <a:rPr lang="en-IN" i="1" dirty="0"/>
              <a:t>    }</a:t>
            </a:r>
          </a:p>
          <a:p>
            <a:r>
              <a:rPr lang="en-IN" i="1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2586931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FDDE846-6D63-43E9-8067-E97937508B0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yield and ConfigureAwait</a:t>
            </a:r>
            <a:endParaRPr lang="en-IN" dirty="0"/>
          </a:p>
          <a:p>
            <a:endParaRPr lang="en-IN" dirty="0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26328D30-A7A9-4772-8B69-F695960AD3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29103" y="1089899"/>
            <a:ext cx="8891752" cy="46782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Without ConfigureAwait: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By default, when a task completes and is awaited, the continuation of the code (the part that follows the await keyword) is executed on the same thread that awaited the task.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This behavior can be useful in some scenarios, especially when you want to ensure that certain code runs on a specific thread.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49694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615AAF3-C976-4BCB-A901-D874043AEA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yield and ConfigureAwait</a:t>
            </a:r>
            <a:endParaRPr lang="en-IN" dirty="0"/>
          </a:p>
          <a:p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FC7696-D058-447E-AAC7-E255CA5056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559" y="840006"/>
            <a:ext cx="9807836" cy="5014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9536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5F04850-F3CB-4FA0-8D46-B99FBD47653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yield and ConfigureAwait</a:t>
            </a:r>
            <a:endParaRPr lang="en-IN" dirty="0"/>
          </a:p>
          <a:p>
            <a:endParaRPr lang="en-IN" dirty="0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F295E574-7CDE-47AD-A1C7-0C8FEB6AC6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2055" y="1011035"/>
            <a:ext cx="9501353" cy="38164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With ConfigureAwait(false)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marR="0" lvl="0" indent="-5143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Using ConfigureAwait(false) after an await expression tells the task to continue its execution on a different thread pool thread, rather than the original thread.</a:t>
            </a:r>
          </a:p>
          <a:p>
            <a:pPr marL="514350" marR="0" lvl="0" indent="-5143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This can be beneficial in scenarios where you want to avoid unnecessary context switches between threads, potentially improving performance.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97072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C35451B-220B-49B4-AA75-AA6777F902E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yield and ConfigureAwait</a:t>
            </a:r>
            <a:endParaRPr lang="en-IN" dirty="0"/>
          </a:p>
          <a:p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52F06B-7BB3-4C59-A435-71DB7384D5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5319" y="903889"/>
            <a:ext cx="9281362" cy="4725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6936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F84B4E9-4E0B-409B-B94B-59C0A8A2A3C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yield and ConfigureAwait</a:t>
            </a:r>
            <a:endParaRPr lang="en-IN" dirty="0"/>
          </a:p>
          <a:p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861B1C-46CF-4B9A-8C9A-9532FE774D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3486" y="977462"/>
            <a:ext cx="8369735" cy="5066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3449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DAC5851-1B23-4A24-9F3C-EF0C0578B48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yield and ConfigureAwait</a:t>
            </a:r>
            <a:endParaRPr lang="en-IN" dirty="0"/>
          </a:p>
          <a:p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44E51E-969C-4E71-A6B3-00EE467A00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112" y="1118202"/>
            <a:ext cx="9425324" cy="4621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7329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357F89B-854C-4F8F-AE04-A39079B9838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972B9241-A119-4EBC-AC5A-DAC13892DB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58813" y="1500887"/>
            <a:ext cx="7231118" cy="36933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200" b="0" i="0" u="none" strike="noStrike" cap="none" normalizeH="0" baseline="0" dirty="0">
                <a:ln>
                  <a:noFill/>
                </a:ln>
                <a:solidFill>
                  <a:srgbClr val="00B0F0"/>
                </a:solidFill>
                <a:effectLst/>
                <a:latin typeface="Arial" panose="020B0604020202020204" pitchFamily="34" charset="0"/>
              </a:rPr>
              <a:t>Canceling an Asynchronous Operation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71477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A93B6B6-3F28-46E5-BF4A-FB1A8BDC575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IN" dirty="0"/>
              <a:t>Compute-bound tasks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63C880F-97E7-484B-9780-E381D7D7A720}"/>
              </a:ext>
            </a:extLst>
          </p:cNvPr>
          <p:cNvSpPr/>
          <p:nvPr/>
        </p:nvSpPr>
        <p:spPr>
          <a:xfrm>
            <a:off x="2511556" y="1862725"/>
            <a:ext cx="8534816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Compute-bound tasks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are those that heavily involve CPU calculations and computations, rather than waiting for external resources like I/O (input/output) operations. These tasks often consume significant CPU time, potentially leading to performance bottlenecks if not handled efficiently.</a:t>
            </a:r>
            <a:endParaRPr lang="en-IN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98943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985E0F9-3171-4FD1-8F03-E78D88BF68D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99AC039-05D4-404A-A63F-6258F3B88447}"/>
              </a:ext>
            </a:extLst>
          </p:cNvPr>
          <p:cNvSpPr/>
          <p:nvPr/>
        </p:nvSpPr>
        <p:spPr>
          <a:xfrm>
            <a:off x="2123089" y="1656593"/>
            <a:ext cx="9543394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Understanding Cancellation:</a:t>
            </a:r>
          </a:p>
          <a:p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Cancellation Tokens: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Used to signal cancellation requests to asynchronous operations.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CancellationTokenSource: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Creates and manages cancellation tokens.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Cancellation Exceptions: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Thrown when a cancellation token is signaled.</a:t>
            </a:r>
          </a:p>
        </p:txBody>
      </p:sp>
    </p:spTree>
    <p:extLst>
      <p:ext uri="{BB962C8B-B14F-4D97-AF65-F5344CB8AC3E}">
        <p14:creationId xmlns:p14="http://schemas.microsoft.com/office/powerpoint/2010/main" val="14260806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755D1C4-0162-4A4F-A9C0-B77FAF8089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AF74AF-C411-413E-9D02-312724B326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942" y="1344270"/>
            <a:ext cx="9934115" cy="4225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285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53F4D98-6540-45A8-891A-C7E3B28EAAA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AB762D-5081-4472-ABC4-46CB326F07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6481" y="1303775"/>
            <a:ext cx="8239037" cy="448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5349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46C86B1-D96A-4B7A-A428-22F94B637A8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48BA5DA-007B-4BF5-A352-2795C5ABE8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3611" y="678903"/>
            <a:ext cx="8004778" cy="5716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2824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DD883B3-CE07-4A09-B7AA-38A8355DAC7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6D6A26F-5C98-4D98-85A8-FCA47E099C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4263" y="1296645"/>
            <a:ext cx="9807560" cy="4452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7394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C180465-3FDC-4C58-B422-44CCABAC19B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41A0AD0-3F6A-4DB0-BF6F-128B78B76DB3}"/>
              </a:ext>
            </a:extLst>
          </p:cNvPr>
          <p:cNvSpPr/>
          <p:nvPr/>
        </p:nvSpPr>
        <p:spPr>
          <a:xfrm>
            <a:off x="206478" y="802204"/>
            <a:ext cx="4439094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User-Initiated Cancellation</a:t>
            </a:r>
          </a:p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Scenario: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A user wants to cancel a long-running file upload process.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02B2F5-2DB9-465F-9224-D13EFD62DD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0579" y="560366"/>
            <a:ext cx="6927918" cy="5936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9287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C180465-3FDC-4C58-B422-44CCABAC19B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41A0AD0-3F6A-4DB0-BF6F-128B78B76DB3}"/>
              </a:ext>
            </a:extLst>
          </p:cNvPr>
          <p:cNvSpPr/>
          <p:nvPr/>
        </p:nvSpPr>
        <p:spPr>
          <a:xfrm>
            <a:off x="206478" y="802204"/>
            <a:ext cx="4439094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Timeout-Based Cancellation</a:t>
            </a:r>
          </a:p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Scenario: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A web request times out after a certain duration.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E23083-7530-4869-8493-AEE518400E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2204" y="662480"/>
            <a:ext cx="7286625" cy="401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1352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357F89B-854C-4F8F-AE04-A39079B9838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972B9241-A119-4EBC-AC5A-DAC13892DB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85240" y="2782669"/>
            <a:ext cx="7325712" cy="1292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6000" dirty="0">
                <a:solidFill>
                  <a:srgbClr val="00B0F0"/>
                </a:solidFill>
                <a:latin typeface="Arial" panose="020B0604020202020204" pitchFamily="34" charset="0"/>
              </a:rPr>
              <a:t>Monitoring Progress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395979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816B183-9C97-4940-99F3-5A9ED3333CC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C12338D-13F7-460C-8EF3-635543CB0220}"/>
              </a:ext>
            </a:extLst>
          </p:cNvPr>
          <p:cNvSpPr/>
          <p:nvPr/>
        </p:nvSpPr>
        <p:spPr>
          <a:xfrm>
            <a:off x="1051034" y="1438926"/>
            <a:ext cx="10163504" cy="4278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Understanding Progress Monitoring</a:t>
            </a:r>
          </a:p>
          <a:p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Progress Reporting: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Involves providing updates on the progress of an asynchronous operation.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Progress Indicators: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Visual elements like progress bars, percentage values, or status messages.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Progress Reporting Patterns: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Periodic Updates: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Report progress at regular intervals.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Event-Based Updates: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Raise events when progress changes.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Callback Functions: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Provide callback functions to be executed when progress changes.</a:t>
            </a:r>
          </a:p>
        </p:txBody>
      </p:sp>
    </p:spTree>
    <p:extLst>
      <p:ext uri="{BB962C8B-B14F-4D97-AF65-F5344CB8AC3E}">
        <p14:creationId xmlns:p14="http://schemas.microsoft.com/office/powerpoint/2010/main" val="92344007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4FCF4D7-8CD2-4C15-8596-F5BC5B92DC9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101785D-0183-43D6-BDCA-D86A97F6A322}"/>
              </a:ext>
            </a:extLst>
          </p:cNvPr>
          <p:cNvSpPr/>
          <p:nvPr/>
        </p:nvSpPr>
        <p:spPr>
          <a:xfrm>
            <a:off x="2102068" y="1711010"/>
            <a:ext cx="8818179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Real-World Examples:</a:t>
            </a:r>
          </a:p>
          <a:p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File Downloads: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Report progress as bytes are downloaded.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Large Data Processing: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Show progress based on the number of items processed or the percentage of data analyzed.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Long-Running Tasks: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Provide updates on the task's duration or completion percentage.</a:t>
            </a:r>
          </a:p>
        </p:txBody>
      </p:sp>
    </p:spTree>
    <p:extLst>
      <p:ext uri="{BB962C8B-B14F-4D97-AF65-F5344CB8AC3E}">
        <p14:creationId xmlns:p14="http://schemas.microsoft.com/office/powerpoint/2010/main" val="18607810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A93B6B6-3F28-46E5-BF4A-FB1A8BDC575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IN" dirty="0"/>
              <a:t>Compute-bound tasks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507A10F-D1F0-41BE-BF28-B5B6E9855E44}"/>
              </a:ext>
            </a:extLst>
          </p:cNvPr>
          <p:cNvSpPr/>
          <p:nvPr/>
        </p:nvSpPr>
        <p:spPr>
          <a:xfrm>
            <a:off x="1842206" y="1905506"/>
            <a:ext cx="8860220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Key characteristics of compute-bound tasks: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CPU-intensive: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They require the CPU to perform complex calculations or algorithms.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Minimal I/O: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They don't involve frequent interactions with external resources like disks, networks, or databases.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Deterministic: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Their execution time is primarily determined by the complexity of the computations and the CPU's processing power.</a:t>
            </a:r>
          </a:p>
        </p:txBody>
      </p:sp>
    </p:spTree>
    <p:extLst>
      <p:ext uri="{BB962C8B-B14F-4D97-AF65-F5344CB8AC3E}">
        <p14:creationId xmlns:p14="http://schemas.microsoft.com/office/powerpoint/2010/main" val="109563907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F150176-9D4A-4B6C-9C28-F86967F738C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EB0D331B-4199-446B-A41E-E569C82EF7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55579" y="1845642"/>
            <a:ext cx="5680841" cy="25853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200" i="0" u="none" strike="noStrike" cap="none" normalizeH="0" baseline="0" dirty="0">
                <a:ln>
                  <a:noFill/>
                </a:ln>
                <a:solidFill>
                  <a:srgbClr val="00B0F0"/>
                </a:solidFill>
                <a:effectLst/>
                <a:latin typeface="Arial" panose="020B0604020202020204" pitchFamily="34" charset="0"/>
              </a:rPr>
              <a:t>Task-based Combinators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316743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E99EF64-7BF4-4AA1-8658-5BB8FC9790A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altLang="en-US" b="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Redundancy combinator</a:t>
            </a:r>
          </a:p>
          <a:p>
            <a:endParaRPr lang="en-IN" dirty="0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D60CC011-2B96-4115-B490-B3DE742EAA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39614" y="2154731"/>
            <a:ext cx="8597461" cy="33855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Purpose: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Used to execute multiple tasks concurrently and return the result of the first task that completes successfully.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Benefits: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Increased resilience to failures.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Improved performance in certain scenarios.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Simplified asynchronous programming.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118318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E99EF64-7BF4-4AA1-8658-5BB8FC9790A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altLang="en-US" b="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Redundancy combinator</a:t>
            </a:r>
          </a:p>
          <a:p>
            <a:endParaRPr lang="en-IN" dirty="0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D60CC011-2B96-4115-B490-B3DE742EAA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39614" y="2154731"/>
            <a:ext cx="8597461" cy="33855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Purpose: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Used to execute multiple tasks concurrently and return the result of the first task that completes successfully.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Benefits: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Increased resilience to failures.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Improved performance in certain scenarios.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Simplified asynchronous programming.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885365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B203B56-0F57-4B78-AEFF-5DCBEB0FAF1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altLang="en-US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Redundancy combinator</a:t>
            </a:r>
          </a:p>
          <a:p>
            <a:endParaRPr lang="en-IN" dirty="0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B2958DE1-8F73-4858-8533-B802562322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35116" y="769333"/>
            <a:ext cx="9974317" cy="46782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Implementation: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Create Multiple Tasks: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14400" marR="0" lvl="1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Create multiple tasks that perform the same operation.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Use </a:t>
            </a:r>
            <a:r>
              <a:rPr kumimoji="0" lang="en-US" altLang="en-US" sz="2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Task.WhenAny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14400" marR="0" lvl="1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Use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Task.WhenAny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to wait for the first task to complete.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Handle Results: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14400" marR="0" lvl="1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If the first task completes successfully, return its result.</a:t>
            </a:r>
          </a:p>
          <a:p>
            <a:pPr marL="914400" marR="0" lvl="1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If the first task fails, handle the exception and continue waiting for other tasks.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051562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CA8E424-3326-4AE0-9FDC-F29D4391D98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altLang="en-US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Redundancy combinator</a:t>
            </a:r>
          </a:p>
          <a:p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E33463F-054E-4A8E-A569-F99B2A1001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1312" y="1028700"/>
            <a:ext cx="6429375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88548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3966040-2CBD-4300-B32C-58D5EBAF4A9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altLang="en-US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Redundancy combinator</a:t>
            </a:r>
          </a:p>
          <a:p>
            <a:endParaRPr lang="en-IN" dirty="0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AFEDD70A-07AC-47D0-8C55-BCA5689998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6041" y="1470879"/>
            <a:ext cx="9574925" cy="42473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Explanation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DownloadDataWithRedundancy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method creates three tasks that download data from the same URL.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Task.WhenAny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waits for the first task to complete.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If the first task succeeds, its result is returned. If it fails, the other tasks continue executing.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This approach increases resilience to failures, as if one download fails, the others can still succeed.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152162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3966040-2CBD-4300-B32C-58D5EBAF4A9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IN" dirty="0">
                <a:solidFill>
                  <a:schemeClr val="tx1"/>
                </a:solidFill>
                <a:latin typeface="Arial" panose="020B0604020202020204" pitchFamily="34" charset="0"/>
              </a:rPr>
              <a:t>Interleaving</a:t>
            </a:r>
            <a:r>
              <a:rPr lang="en-IN" dirty="0"/>
              <a:t> </a:t>
            </a: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combinator</a:t>
            </a:r>
            <a:endParaRPr lang="en-IN" dirty="0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AFEDD70A-07AC-47D0-8C55-BCA5689998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6041" y="1470879"/>
            <a:ext cx="9574925" cy="42473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Explanation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DownloadDataWithRedundancy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method creates three tasks that download data from the same URL.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Task.WhenAny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waits for the first task to complete.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If the first task succeeds, its result is returned. If it fails, the other tasks continue executing.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This approach increases resilience to failures, as if one download fails, the others can still succeed.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783918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915EC22-ED5F-4FAB-BF11-5CD5C1FD80A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IN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r>
              <a:rPr lang="en-IN" dirty="0">
                <a:solidFill>
                  <a:schemeClr val="tx1"/>
                </a:solidFill>
                <a:latin typeface="Arial" panose="020B0604020202020204" pitchFamily="34" charset="0"/>
              </a:rPr>
              <a:t>Interleaving</a:t>
            </a:r>
            <a:r>
              <a:rPr lang="en-IN" dirty="0"/>
              <a:t> </a:t>
            </a: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combinator</a:t>
            </a:r>
            <a:endParaRPr lang="en-IN" dirty="0"/>
          </a:p>
          <a:p>
            <a:endParaRPr lang="en-IN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459F52F-5564-4567-B40C-DF988BAE8A7E}"/>
              </a:ext>
            </a:extLst>
          </p:cNvPr>
          <p:cNvSpPr/>
          <p:nvPr/>
        </p:nvSpPr>
        <p:spPr>
          <a:xfrm>
            <a:off x="1707931" y="1443841"/>
            <a:ext cx="8776138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Understanding Interleaving:</a:t>
            </a:r>
          </a:p>
          <a:p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Core Concept: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Interleaving refers to the execution of multiple asynchronous operations in an alternating or interspersed manner, rather than waiting for one to complete before starting the next.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Benefits: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Improved responsiveness and performance.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Efficient utilization of resources.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Enhanced user experience.</a:t>
            </a:r>
          </a:p>
        </p:txBody>
      </p:sp>
    </p:spTree>
    <p:extLst>
      <p:ext uri="{BB962C8B-B14F-4D97-AF65-F5344CB8AC3E}">
        <p14:creationId xmlns:p14="http://schemas.microsoft.com/office/powerpoint/2010/main" val="381366740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466949A-3ED3-471E-804F-F1614739496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IN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r>
              <a:rPr lang="en-IN" dirty="0">
                <a:solidFill>
                  <a:schemeClr val="tx1"/>
                </a:solidFill>
                <a:latin typeface="Arial" panose="020B0604020202020204" pitchFamily="34" charset="0"/>
              </a:rPr>
              <a:t>Interleaving</a:t>
            </a:r>
            <a:r>
              <a:rPr lang="en-IN" dirty="0"/>
              <a:t> </a:t>
            </a: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combinator</a:t>
            </a:r>
            <a:endParaRPr lang="en-IN" dirty="0"/>
          </a:p>
          <a:p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FEF5A86-75A9-486A-89AD-7712D79D46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5062" y="781379"/>
            <a:ext cx="7381875" cy="550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36016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7B49E18-52CE-44F6-8950-4E3F66DAD72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IN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r>
              <a:rPr lang="en-IN" dirty="0">
                <a:solidFill>
                  <a:schemeClr val="tx1"/>
                </a:solidFill>
                <a:latin typeface="Arial" panose="020B0604020202020204" pitchFamily="34" charset="0"/>
              </a:rPr>
              <a:t>Interleaving</a:t>
            </a:r>
            <a:r>
              <a:rPr lang="en-IN" dirty="0"/>
              <a:t> </a:t>
            </a: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combinator</a:t>
            </a:r>
            <a:endParaRPr lang="en-IN" dirty="0"/>
          </a:p>
          <a:p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B51D34-38A2-467F-8023-9597F83E90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0287" y="1223962"/>
            <a:ext cx="7591425" cy="441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5386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9A193BB-E8D6-437F-B159-5890FD89D9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IN" dirty="0"/>
              <a:t>Examples of compute-bound tasks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2BF9120-DA59-4FE9-9EDD-CE09219682E9}"/>
              </a:ext>
            </a:extLst>
          </p:cNvPr>
          <p:cNvSpPr/>
          <p:nvPr/>
        </p:nvSpPr>
        <p:spPr>
          <a:xfrm>
            <a:off x="1135117" y="1597260"/>
            <a:ext cx="4960883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Mathematical calculations:</a:t>
            </a: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Large matrix multiplications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Solving complex equations or systems of equations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Prime number generation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Cryptographic algorithms (e.g., encryption, decryption)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E2A51CF-1483-457F-B156-BA7381FCE696}"/>
              </a:ext>
            </a:extLst>
          </p:cNvPr>
          <p:cNvSpPr/>
          <p:nvPr/>
        </p:nvSpPr>
        <p:spPr>
          <a:xfrm>
            <a:off x="6463862" y="1565733"/>
            <a:ext cx="4351283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Data processing:</a:t>
            </a: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Image processing (e.g., filtering, resizing, compression)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Video encoding/decoding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Data analysis and visualization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Machine learning algorithms (e.g., training neural networks)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4849F5A-7ABA-42F8-90DC-6CE2F22164E4}"/>
              </a:ext>
            </a:extLst>
          </p:cNvPr>
          <p:cNvSpPr/>
          <p:nvPr/>
        </p:nvSpPr>
        <p:spPr>
          <a:xfrm>
            <a:off x="1303283" y="4329187"/>
            <a:ext cx="414107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Scientific simulations: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Weather forecasting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Fluid dynamics simulations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Molecular dynamics simulations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Computational chemistry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E91EFAD-C66D-4490-8D6B-B0B10FC2F82D}"/>
              </a:ext>
            </a:extLst>
          </p:cNvPr>
          <p:cNvSpPr/>
          <p:nvPr/>
        </p:nvSpPr>
        <p:spPr>
          <a:xfrm>
            <a:off x="6369269" y="4329187"/>
            <a:ext cx="359453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Game development:</a:t>
            </a: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Physics simulations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AI calculations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Rendering complex graphics</a:t>
            </a:r>
          </a:p>
        </p:txBody>
      </p:sp>
    </p:spTree>
    <p:extLst>
      <p:ext uri="{BB962C8B-B14F-4D97-AF65-F5344CB8AC3E}">
        <p14:creationId xmlns:p14="http://schemas.microsoft.com/office/powerpoint/2010/main" val="211839875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F67977D-DF7B-43C0-80B2-ED6843AC01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IN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r>
              <a:rPr lang="en-IN" dirty="0">
                <a:solidFill>
                  <a:schemeClr val="tx1"/>
                </a:solidFill>
                <a:latin typeface="Arial" panose="020B0604020202020204" pitchFamily="34" charset="0"/>
              </a:rPr>
              <a:t>Interleaving</a:t>
            </a:r>
            <a:r>
              <a:rPr lang="en-IN" dirty="0"/>
              <a:t> </a:t>
            </a: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combinator</a:t>
            </a:r>
            <a:endParaRPr lang="en-IN" dirty="0"/>
          </a:p>
          <a:p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4049A8-B99A-4A5B-937E-D144F8DD0E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5959" y="644228"/>
            <a:ext cx="6514278" cy="589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95365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91D140A-1263-460E-9A69-54F50F668D1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AF0A6AF-B850-4EAD-9B1F-18083FE65168}"/>
              </a:ext>
            </a:extLst>
          </p:cNvPr>
          <p:cNvSpPr/>
          <p:nvPr/>
        </p:nvSpPr>
        <p:spPr>
          <a:xfrm>
            <a:off x="1734207" y="1667103"/>
            <a:ext cx="8303172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800" b="1" dirty="0">
                <a:latin typeface="Arial" panose="020B0604020202020204" pitchFamily="34" charset="0"/>
                <a:cs typeface="Arial" panose="020B0604020202020204" pitchFamily="34" charset="0"/>
              </a:rPr>
              <a:t>Real-World Examples: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IN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sz="2400" b="1" dirty="0">
                <a:latin typeface="Arial" panose="020B0604020202020204" pitchFamily="34" charset="0"/>
                <a:cs typeface="Arial" panose="020B0604020202020204" pitchFamily="34" charset="0"/>
              </a:rPr>
              <a:t>Parallel Data Processing:</a:t>
            </a:r>
            <a:r>
              <a:rPr lang="en-IN" sz="2400" dirty="0">
                <a:latin typeface="Arial" panose="020B0604020202020204" pitchFamily="34" charset="0"/>
                <a:cs typeface="Arial" panose="020B0604020202020204" pitchFamily="34" charset="0"/>
              </a:rPr>
              <a:t> Process multiple data streams or files concurrently.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sz="2400" b="1" dirty="0">
                <a:latin typeface="Arial" panose="020B0604020202020204" pitchFamily="34" charset="0"/>
                <a:cs typeface="Arial" panose="020B0604020202020204" pitchFamily="34" charset="0"/>
              </a:rPr>
              <a:t>Web Scraping:</a:t>
            </a:r>
            <a:r>
              <a:rPr lang="en-IN" sz="2400" dirty="0">
                <a:latin typeface="Arial" panose="020B0604020202020204" pitchFamily="34" charset="0"/>
                <a:cs typeface="Arial" panose="020B0604020202020204" pitchFamily="34" charset="0"/>
              </a:rPr>
              <a:t> Fetch data from multiple web pages simultaneously.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sz="2400" b="1" dirty="0">
                <a:latin typeface="Arial" panose="020B0604020202020204" pitchFamily="34" charset="0"/>
                <a:cs typeface="Arial" panose="020B0604020202020204" pitchFamily="34" charset="0"/>
              </a:rPr>
              <a:t>Asynchronous I/O:</a:t>
            </a:r>
            <a:r>
              <a:rPr lang="en-IN" sz="2400" dirty="0">
                <a:latin typeface="Arial" panose="020B0604020202020204" pitchFamily="34" charset="0"/>
                <a:cs typeface="Arial" panose="020B0604020202020204" pitchFamily="34" charset="0"/>
              </a:rPr>
              <a:t> Perform multiple I/O operations concurrently (e.g., reading from multiple files or sockets).</a:t>
            </a:r>
          </a:p>
        </p:txBody>
      </p:sp>
    </p:spTree>
    <p:extLst>
      <p:ext uri="{BB962C8B-B14F-4D97-AF65-F5344CB8AC3E}">
        <p14:creationId xmlns:p14="http://schemas.microsoft.com/office/powerpoint/2010/main" val="39105909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9FB1856-5A58-4FEF-8996-758D3A3DF14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CCCEFD3-A093-4168-8A12-F65DCD5ED9A3}"/>
              </a:ext>
            </a:extLst>
          </p:cNvPr>
          <p:cNvSpPr/>
          <p:nvPr/>
        </p:nvSpPr>
        <p:spPr>
          <a:xfrm>
            <a:off x="2509201" y="2413337"/>
            <a:ext cx="589050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I/O-bound tasks</a:t>
            </a:r>
            <a:endParaRPr lang="en-IN" sz="6000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63273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A93B6B6-3F28-46E5-BF4A-FB1A8BDC575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I/O-bound tasks</a:t>
            </a:r>
            <a:endParaRPr lang="en-IN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63C880F-97E7-484B-9780-E381D7D7A720}"/>
              </a:ext>
            </a:extLst>
          </p:cNvPr>
          <p:cNvSpPr/>
          <p:nvPr/>
        </p:nvSpPr>
        <p:spPr>
          <a:xfrm>
            <a:off x="2511556" y="1862725"/>
            <a:ext cx="8534816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/>
              <a:t>I/O-bound tasks</a:t>
            </a:r>
            <a:r>
              <a:rPr lang="en-US" sz="2800" dirty="0"/>
              <a:t> are those that are primarily limited by the speed of input/output (I/O) operations, such as reading from or writing to files, network communication, or database queries. These tasks often involve waiting for external resources, rather than intensive CPU calculations.</a:t>
            </a:r>
            <a:endParaRPr lang="en-IN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9926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A93B6B6-3F28-46E5-BF4A-FB1A8BDC575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I/O-bound tasks</a:t>
            </a:r>
            <a:endParaRPr lang="en-IN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507A10F-D1F0-41BE-BF28-B5B6E9855E44}"/>
              </a:ext>
            </a:extLst>
          </p:cNvPr>
          <p:cNvSpPr/>
          <p:nvPr/>
        </p:nvSpPr>
        <p:spPr>
          <a:xfrm>
            <a:off x="1915779" y="2010609"/>
            <a:ext cx="886022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Key characteristics of I/O-bound tasks:</a:t>
            </a:r>
            <a:endParaRPr lang="en-US" sz="2400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b="1" dirty="0"/>
              <a:t>I/O-intensive:</a:t>
            </a:r>
            <a:r>
              <a:rPr lang="en-US" sz="2400" dirty="0"/>
              <a:t> They heavily rely on interactions with external resources.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b="1" dirty="0"/>
              <a:t>CPU-light:</a:t>
            </a:r>
            <a:r>
              <a:rPr lang="en-US" sz="2400" dirty="0"/>
              <a:t> They typically don't require significant CPU processing power.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b="1" dirty="0"/>
              <a:t>Non-deterministic:</a:t>
            </a:r>
            <a:r>
              <a:rPr lang="en-US" sz="2400" dirty="0"/>
              <a:t> Their execution time can vary depending on factors like network latency, disk seek time, and database load.</a:t>
            </a:r>
          </a:p>
        </p:txBody>
      </p:sp>
    </p:spTree>
    <p:extLst>
      <p:ext uri="{BB962C8B-B14F-4D97-AF65-F5344CB8AC3E}">
        <p14:creationId xmlns:p14="http://schemas.microsoft.com/office/powerpoint/2010/main" val="30981310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9A193BB-E8D6-437F-B159-5890FD89D9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IN" dirty="0"/>
              <a:t>Examples of </a:t>
            </a:r>
            <a:r>
              <a:rPr lang="en-US" dirty="0"/>
              <a:t>I/O-bound tasks </a:t>
            </a:r>
            <a:endParaRPr lang="en-IN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2BF9120-DA59-4FE9-9EDD-CE09219682E9}"/>
              </a:ext>
            </a:extLst>
          </p:cNvPr>
          <p:cNvSpPr/>
          <p:nvPr/>
        </p:nvSpPr>
        <p:spPr>
          <a:xfrm>
            <a:off x="1135117" y="1597260"/>
            <a:ext cx="4960883" cy="19082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File operations: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Reading large files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Writing data to files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Copying or moving files</a:t>
            </a: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E2A51CF-1483-457F-B156-BA7381FCE696}"/>
              </a:ext>
            </a:extLst>
          </p:cNvPr>
          <p:cNvSpPr/>
          <p:nvPr/>
        </p:nvSpPr>
        <p:spPr>
          <a:xfrm>
            <a:off x="6463862" y="1565733"/>
            <a:ext cx="4351283" cy="23391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Network communication: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Making HTTP requests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Downloading or uploading files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Real-time communication (e.g., chat applications)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4849F5A-7ABA-42F8-90DC-6CE2F22164E4}"/>
              </a:ext>
            </a:extLst>
          </p:cNvPr>
          <p:cNvSpPr/>
          <p:nvPr/>
        </p:nvSpPr>
        <p:spPr>
          <a:xfrm>
            <a:off x="1303283" y="4329187"/>
            <a:ext cx="4141076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800" b="1" dirty="0">
                <a:latin typeface="Arial" panose="020B0604020202020204" pitchFamily="34" charset="0"/>
                <a:cs typeface="Arial" panose="020B0604020202020204" pitchFamily="34" charset="0"/>
              </a:rPr>
              <a:t>Database interactions:</a:t>
            </a:r>
          </a:p>
          <a:p>
            <a:pPr marL="342900" indent="-342900">
              <a:buFont typeface="+mj-lt"/>
              <a:buAutoNum type="arabicPeriod"/>
            </a:pP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Querying large databases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Inserting, updating, or deleting data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Performing database transactions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E91EFAD-C66D-4490-8D6B-B0B10FC2F82D}"/>
              </a:ext>
            </a:extLst>
          </p:cNvPr>
          <p:cNvSpPr/>
          <p:nvPr/>
        </p:nvSpPr>
        <p:spPr>
          <a:xfrm>
            <a:off x="6369269" y="4329187"/>
            <a:ext cx="3594538" cy="1354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Web scraping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Fetching web pages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Parsing HTML content</a:t>
            </a:r>
          </a:p>
        </p:txBody>
      </p:sp>
    </p:spTree>
    <p:extLst>
      <p:ext uri="{BB962C8B-B14F-4D97-AF65-F5344CB8AC3E}">
        <p14:creationId xmlns:p14="http://schemas.microsoft.com/office/powerpoint/2010/main" val="3764013021"/>
      </p:ext>
    </p:extLst>
  </p:cSld>
  <p:clrMapOvr>
    <a:masterClrMapping/>
  </p:clrMapOvr>
</p:sld>
</file>

<file path=ppt/theme/theme1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FF685F3EF55194490B36E03D23C089E" ma:contentTypeVersion="0" ma:contentTypeDescription="Create a new document." ma:contentTypeScope="" ma:versionID="db75d7f65cde881c2751c0234248d6d6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b764bea3eb9b1a5be8fd57fac5fb459b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411CB5E-2C71-44B1-9373-5C63FD81FACA}">
  <ds:schemaRefs>
    <ds:schemaRef ds:uri="http://schemas.openxmlformats.org/package/2006/metadata/core-properties"/>
    <ds:schemaRef ds:uri="http://schemas.microsoft.com/office/infopath/2007/PartnerControls"/>
    <ds:schemaRef ds:uri="http://schemas.microsoft.com/office/2006/metadata/properties"/>
    <ds:schemaRef ds:uri="http://purl.org/dc/terms/"/>
    <ds:schemaRef ds:uri="http://purl.org/dc/elements/1.1/"/>
    <ds:schemaRef ds:uri="http://schemas.microsoft.com/office/2006/documentManagement/types"/>
    <ds:schemaRef ds:uri="http://purl.org/dc/dcmitype/"/>
    <ds:schemaRef ds:uri="http://www.w3.org/XML/1998/namespace"/>
    <ds:schemaRef ds:uri="c9224c2d-ca6c-4eb0-8125-27886fc47f17"/>
    <ds:schemaRef ds:uri="028193b8-7246-4786-b5c2-d26a37602bbf"/>
  </ds:schemaRefs>
</ds:datastoreItem>
</file>

<file path=customXml/itemProps2.xml><?xml version="1.0" encoding="utf-8"?>
<ds:datastoreItem xmlns:ds="http://schemas.openxmlformats.org/officeDocument/2006/customXml" ds:itemID="{BEF58067-CFCD-4458-9FDC-FBD4F61740A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468CB54-2646-4343-A6B9-9236A12FD556}"/>
</file>

<file path=docProps/app.xml><?xml version="1.0" encoding="utf-8"?>
<Properties xmlns="http://schemas.openxmlformats.org/officeDocument/2006/extended-properties" xmlns:vt="http://schemas.openxmlformats.org/officeDocument/2006/docPropsVTypes">
  <TotalTime>24969</TotalTime>
  <Words>1405</Words>
  <Application>Microsoft Office PowerPoint</Application>
  <PresentationFormat>Widescreen</PresentationFormat>
  <Paragraphs>225</Paragraphs>
  <Slides>51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6" baseType="lpstr">
      <vt:lpstr>Arial</vt:lpstr>
      <vt:lpstr>Calibri</vt:lpstr>
      <vt:lpstr>Calibri Light</vt:lpstr>
      <vt:lpstr>Wingdings</vt:lpstr>
      <vt:lpstr>3_Office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Anil Kumar Maddela</dc:creator>
  <cp:lastModifiedBy>Kondaveeti  Venkata Naga Satyanarayana</cp:lastModifiedBy>
  <cp:revision>304</cp:revision>
  <dcterms:created xsi:type="dcterms:W3CDTF">2019-03-27T14:20:43Z</dcterms:created>
  <dcterms:modified xsi:type="dcterms:W3CDTF">2024-10-01T04:20:19Z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0x0101003FF685F3EF55194490B36E03D23C089E</vt:lpwstr>
  </property>
  <property fmtid="{D5CDD505-2E9C-101B-9397-08002B2CF9AE}" pid="3" name="NXPowerLiteLastOptimized">
    <vt:lpwstr>693479</vt:lpwstr>
  </property>
  <property fmtid="{D5CDD505-2E9C-101B-9397-08002B2CF9AE}" pid="4" name="NXPowerLiteSettings">
    <vt:lpwstr>F7000400038000</vt:lpwstr>
  </property>
  <property fmtid="{D5CDD505-2E9C-101B-9397-08002B2CF9AE}" pid="5" name="NXPowerLiteVersion">
    <vt:lpwstr>S10.0.0</vt:lpwstr>
  </property>
  <property fmtid="{D5CDD505-2E9C-101B-9397-08002B2CF9AE}" pid="6" name="MediaServiceImageTags">
    <vt:lpwstr/>
  </property>
</Properties>
</file>